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5143500" cx="9144000"/>
  <p:notesSz cx="6858000" cy="9144000"/>
  <p:embeddedFontLst>
    <p:embeddedFont>
      <p:font typeface="Raleway"/>
      <p:regular r:id="rId49"/>
      <p:bold r:id="rId50"/>
      <p:italic r:id="rId51"/>
      <p:boldItalic r:id="rId52"/>
    </p:embeddedFont>
    <p:embeddedFont>
      <p:font typeface="Raleway SemiBold"/>
      <p:regular r:id="rId53"/>
      <p:bold r:id="rId54"/>
      <p:italic r:id="rId55"/>
      <p:boldItalic r:id="rId56"/>
    </p:embeddedFont>
    <p:embeddedFont>
      <p:font typeface="Roboto"/>
      <p:regular r:id="rId57"/>
      <p:bold r:id="rId58"/>
      <p:italic r:id="rId59"/>
      <p:boldItalic r:id="rId60"/>
    </p:embeddedFont>
    <p:embeddedFont>
      <p:font typeface="Lato"/>
      <p:regular r:id="rId61"/>
      <p:bold r:id="rId62"/>
      <p:italic r:id="rId63"/>
      <p:boldItalic r:id="rId64"/>
    </p:embeddedFont>
    <p:embeddedFont>
      <p:font typeface="Lato Light"/>
      <p:regular r:id="rId65"/>
      <p:bold r:id="rId66"/>
      <p:italic r:id="rId67"/>
      <p:boldItalic r:id="rId68"/>
    </p:embeddedFont>
    <p:embeddedFont>
      <p:font typeface="Raleway Light"/>
      <p:regular r:id="rId69"/>
      <p:bold r:id="rId70"/>
      <p:italic r:id="rId71"/>
      <p:boldItalic r:id="rId72"/>
    </p:embeddedFont>
    <p:embeddedFont>
      <p:font typeface="Raleway Medium"/>
      <p:regular r:id="rId73"/>
      <p:bold r:id="rId74"/>
      <p:italic r:id="rId75"/>
      <p:boldItalic r:id="rId76"/>
    </p:embeddedFont>
    <p:embeddedFont>
      <p:font typeface="Roboto Light"/>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A0111C6-2A50-4657-9687-3C247179BE3F}">
  <a:tblStyle styleId="{BA0111C6-2A50-4657-9687-3C247179BE3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RobotoLigh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Raleway-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alewayMedium-regular.fntdata"/><Relationship Id="rId72" Type="http://schemas.openxmlformats.org/officeDocument/2006/relationships/font" Target="fonts/RalewayLight-boldItalic.fntdata"/><Relationship Id="rId31" Type="http://schemas.openxmlformats.org/officeDocument/2006/relationships/slide" Target="slides/slide25.xml"/><Relationship Id="rId75" Type="http://schemas.openxmlformats.org/officeDocument/2006/relationships/font" Target="fonts/RalewayMedium-italic.fntdata"/><Relationship Id="rId30" Type="http://schemas.openxmlformats.org/officeDocument/2006/relationships/slide" Target="slides/slide24.xml"/><Relationship Id="rId74" Type="http://schemas.openxmlformats.org/officeDocument/2006/relationships/font" Target="fonts/RalewayMedium-bold.fntdata"/><Relationship Id="rId33" Type="http://schemas.openxmlformats.org/officeDocument/2006/relationships/slide" Target="slides/slide27.xml"/><Relationship Id="rId77" Type="http://schemas.openxmlformats.org/officeDocument/2006/relationships/font" Target="fonts/RobotoLight-regular.fntdata"/><Relationship Id="rId32" Type="http://schemas.openxmlformats.org/officeDocument/2006/relationships/slide" Target="slides/slide26.xml"/><Relationship Id="rId76" Type="http://schemas.openxmlformats.org/officeDocument/2006/relationships/font" Target="fonts/RalewayMedium-boldItalic.fntdata"/><Relationship Id="rId35" Type="http://schemas.openxmlformats.org/officeDocument/2006/relationships/slide" Target="slides/slide29.xml"/><Relationship Id="rId79" Type="http://schemas.openxmlformats.org/officeDocument/2006/relationships/font" Target="fonts/RobotoLight-italic.fntdata"/><Relationship Id="rId34" Type="http://schemas.openxmlformats.org/officeDocument/2006/relationships/slide" Target="slides/slide28.xml"/><Relationship Id="rId78" Type="http://schemas.openxmlformats.org/officeDocument/2006/relationships/font" Target="fonts/RobotoLight-bold.fntdata"/><Relationship Id="rId71" Type="http://schemas.openxmlformats.org/officeDocument/2006/relationships/font" Target="fonts/RalewayLight-italic.fntdata"/><Relationship Id="rId70" Type="http://schemas.openxmlformats.org/officeDocument/2006/relationships/font" Target="fonts/RalewayLight-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Lato-bold.fntdata"/><Relationship Id="rId61" Type="http://schemas.openxmlformats.org/officeDocument/2006/relationships/font" Target="fonts/Lato-regular.fntdata"/><Relationship Id="rId20" Type="http://schemas.openxmlformats.org/officeDocument/2006/relationships/slide" Target="slides/slide14.xml"/><Relationship Id="rId64" Type="http://schemas.openxmlformats.org/officeDocument/2006/relationships/font" Target="fonts/Lato-boldItalic.fntdata"/><Relationship Id="rId63" Type="http://schemas.openxmlformats.org/officeDocument/2006/relationships/font" Target="fonts/Lato-italic.fntdata"/><Relationship Id="rId22" Type="http://schemas.openxmlformats.org/officeDocument/2006/relationships/slide" Target="slides/slide16.xml"/><Relationship Id="rId66" Type="http://schemas.openxmlformats.org/officeDocument/2006/relationships/font" Target="fonts/LatoLight-bold.fntdata"/><Relationship Id="rId21" Type="http://schemas.openxmlformats.org/officeDocument/2006/relationships/slide" Target="slides/slide15.xml"/><Relationship Id="rId65" Type="http://schemas.openxmlformats.org/officeDocument/2006/relationships/font" Target="fonts/LatoLight-regular.fntdata"/><Relationship Id="rId24" Type="http://schemas.openxmlformats.org/officeDocument/2006/relationships/slide" Target="slides/slide18.xml"/><Relationship Id="rId68" Type="http://schemas.openxmlformats.org/officeDocument/2006/relationships/font" Target="fonts/LatoLight-boldItalic.fntdata"/><Relationship Id="rId23" Type="http://schemas.openxmlformats.org/officeDocument/2006/relationships/slide" Target="slides/slide17.xml"/><Relationship Id="rId67" Type="http://schemas.openxmlformats.org/officeDocument/2006/relationships/font" Target="fonts/LatoLight-italic.fntdata"/><Relationship Id="rId60" Type="http://schemas.openxmlformats.org/officeDocument/2006/relationships/font" Target="fonts/Roboto-bold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alewayLight-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aleway-italic.fntdata"/><Relationship Id="rId50" Type="http://schemas.openxmlformats.org/officeDocument/2006/relationships/font" Target="fonts/Raleway-bold.fntdata"/><Relationship Id="rId53" Type="http://schemas.openxmlformats.org/officeDocument/2006/relationships/font" Target="fonts/RalewaySemiBold-regular.fntdata"/><Relationship Id="rId52" Type="http://schemas.openxmlformats.org/officeDocument/2006/relationships/font" Target="fonts/Raleway-boldItalic.fntdata"/><Relationship Id="rId11" Type="http://schemas.openxmlformats.org/officeDocument/2006/relationships/slide" Target="slides/slide5.xml"/><Relationship Id="rId55" Type="http://schemas.openxmlformats.org/officeDocument/2006/relationships/font" Target="fonts/RalewaySemiBold-italic.fntdata"/><Relationship Id="rId10" Type="http://schemas.openxmlformats.org/officeDocument/2006/relationships/slide" Target="slides/slide4.xml"/><Relationship Id="rId54" Type="http://schemas.openxmlformats.org/officeDocument/2006/relationships/font" Target="fonts/RalewaySemiBold-bold.fntdata"/><Relationship Id="rId13" Type="http://schemas.openxmlformats.org/officeDocument/2006/relationships/slide" Target="slides/slide7.xml"/><Relationship Id="rId57" Type="http://schemas.openxmlformats.org/officeDocument/2006/relationships/font" Target="fonts/Roboto-regular.fntdata"/><Relationship Id="rId12" Type="http://schemas.openxmlformats.org/officeDocument/2006/relationships/slide" Target="slides/slide6.xml"/><Relationship Id="rId56" Type="http://schemas.openxmlformats.org/officeDocument/2006/relationships/font" Target="fonts/RalewaySemiBold-boldItalic.fntdata"/><Relationship Id="rId15" Type="http://schemas.openxmlformats.org/officeDocument/2006/relationships/slide" Target="slides/slide9.xml"/><Relationship Id="rId59" Type="http://schemas.openxmlformats.org/officeDocument/2006/relationships/font" Target="fonts/Roboto-italic.fntdata"/><Relationship Id="rId14" Type="http://schemas.openxmlformats.org/officeDocument/2006/relationships/slide" Target="slides/slide8.xml"/><Relationship Id="rId58" Type="http://schemas.openxmlformats.org/officeDocument/2006/relationships/font" Target="fonts/Robot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31cffc9f9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31cffc9f9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3e1f87e7ed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3e1f87e7e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1fe3567763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1fe3567763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3e1f87e7ed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3e1f87e7ed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344bdc3cc9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344bdc3cc9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31cffc9f9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31cffc9f9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344bdc3cc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344bdc3cc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344bdc3cc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344bdc3cc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Lato"/>
                <a:ea typeface="Lato"/>
                <a:cs typeface="Lato"/>
                <a:sym typeface="Lato"/>
              </a:rPr>
              <a:t>When entering shutdown, the differential speaker outputs ramp down to PGND quickly and simultaneously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344bdc3cc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344bdc3cc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555555"/>
                </a:solidFill>
                <a:latin typeface="Roboto"/>
                <a:ea typeface="Roboto"/>
                <a:cs typeface="Roboto"/>
                <a:sym typeface="Roboto"/>
              </a:rPr>
              <a:t> Frequency Synchronization, Light Load Efficiency,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344bdc3c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344bdc3c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1cfea4b6e0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1cfea4b6e0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344bdc3cc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344bdc3cc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3e1f87e831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3e1f87e831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1fe3567763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1fe3567763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During </a:t>
            </a:r>
            <a:r>
              <a:rPr lang="en"/>
              <a:t>testing</a:t>
            </a:r>
            <a:r>
              <a:rPr lang="en"/>
              <a:t> we ran into some problems, most </a:t>
            </a:r>
            <a:r>
              <a:rPr lang="en"/>
              <a:t>noticeably</a:t>
            </a:r>
            <a:r>
              <a:rPr lang="en"/>
              <a:t> with </a:t>
            </a:r>
            <a:r>
              <a:rPr lang="en"/>
              <a:t>sound</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Although the I2S interface is is simple in wiring, it can </a:t>
            </a:r>
            <a:r>
              <a:rPr lang="en"/>
              <a:t>generate</a:t>
            </a:r>
            <a:r>
              <a:rPr lang="en"/>
              <a:t> clocking issues with the pcm5122s PLL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there is not system or master </a:t>
            </a:r>
            <a:r>
              <a:rPr lang="en"/>
              <a:t>clock</a:t>
            </a:r>
            <a:r>
              <a:rPr lang="en"/>
              <a:t> the PLL reads the Bit clock, and the Bit </a:t>
            </a:r>
            <a:r>
              <a:rPr lang="en"/>
              <a:t>clock</a:t>
            </a:r>
            <a:r>
              <a:rPr lang="en"/>
              <a:t> is being read from the RP2040 </a:t>
            </a:r>
            <a:r>
              <a:rPr lang="en"/>
              <a:t>reference</a:t>
            </a:r>
            <a:r>
              <a:rPr lang="en"/>
              <a:t> clock </a:t>
            </a:r>
            <a:r>
              <a:rPr lang="en"/>
              <a:t>which</a:t>
            </a:r>
            <a:r>
              <a:rPr lang="en"/>
              <a:t> is only 12MHz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a:t>
            </a:r>
            <a:r>
              <a:rPr lang="en"/>
              <a:t>causing</a:t>
            </a:r>
            <a:r>
              <a:rPr lang="en"/>
              <a:t> </a:t>
            </a:r>
            <a:r>
              <a:rPr lang="en"/>
              <a:t>sample</a:t>
            </a:r>
            <a:r>
              <a:rPr lang="en"/>
              <a:t> rate issues </a:t>
            </a:r>
            <a:r>
              <a:rPr lang="en"/>
              <a:t>requiring</a:t>
            </a:r>
            <a:r>
              <a:rPr lang="en"/>
              <a:t> us to resample any standard file we use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solutions included Writing code for higher </a:t>
            </a:r>
            <a:r>
              <a:rPr lang="en"/>
              <a:t>clock</a:t>
            </a:r>
            <a:r>
              <a:rPr lang="en"/>
              <a:t> </a:t>
            </a:r>
            <a:r>
              <a:rPr lang="en"/>
              <a:t>timing</a:t>
            </a:r>
            <a:r>
              <a:rPr lang="en"/>
              <a:t> in software wich would allow us to use an external clock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or </a:t>
            </a:r>
            <a:r>
              <a:rPr lang="en"/>
              <a:t>simply</a:t>
            </a:r>
            <a:r>
              <a:rPr lang="en"/>
              <a:t> running a higher </a:t>
            </a:r>
            <a:r>
              <a:rPr lang="en"/>
              <a:t>clock</a:t>
            </a:r>
            <a:r>
              <a:rPr lang="en"/>
              <a:t> MCU</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Other </a:t>
            </a:r>
            <a:r>
              <a:rPr lang="en"/>
              <a:t>issues involved the overall support for the RP2040 although the raspberry pi community has worked heavily on the RP2040 it is very new and does not have a native 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Luckily we found very helpful libraries and were able to design around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issue came with  gui development in python, </a:t>
            </a:r>
            <a:endParaRPr/>
          </a:p>
          <a:p>
            <a:pPr indent="0" lvl="0" marL="0" rtl="0" algn="l">
              <a:spcBef>
                <a:spcPts val="0"/>
              </a:spcBef>
              <a:spcAft>
                <a:spcPts val="0"/>
              </a:spcAft>
              <a:buNone/>
            </a:pPr>
            <a:r>
              <a:rPr lang="en"/>
              <a:t>although python is an easy to code with language there isn't a lot of great Gui support when compared to other languages this prompted us to do more research into the matter, in the end we decided to stick with python and found more resources that helped.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31cffc9f92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31cffc9f92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31cffc9f9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31cffc9f9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31cffc9f92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131cffc9f9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31cffc9f92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31cffc9f9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3e1f87e83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3e1f87e83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31cffc9f92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31cffc9f92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31cffc9f92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31cffc9f92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344bdc3f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344bdc3f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31cffc9f92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31cffc9f9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34398c01a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34398c01a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31cffc9f9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31cffc9f9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344bdc3cc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344bdc3cc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344bdc3cc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1344bdc3cc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1fe3567763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1fe3567763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1fe3567763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1fe3567763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1fe3567763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1fe3567763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1fe3567763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1fe3567763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31cffc9f92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131cffc9f92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31cffc9f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31cffc9f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31cffc9f9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31cffc9f9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31cffc9f92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131cffc9f92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1fe3567763_7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11fe3567763_7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344bdc3f7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344bdc3f7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3e1f87e831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3e1f87e831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344bdc3f7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344bdc3f7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3e1f87e831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3e1f87e831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1fe3567763_7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1fe3567763_7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drive.google.com/file/d/1rXGdg194QVmaKAXCZnDCduvIRQTIR3Vz/view"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hyperlink" Target="http://drive.google.com/file/d/14Z7YwCas1Chd2f7opwYkz2QKku9M1zMf/view" TargetMode="External"/><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0.png"/><Relationship Id="rId11" Type="http://schemas.openxmlformats.org/officeDocument/2006/relationships/image" Target="../media/image1.png"/><Relationship Id="rId10" Type="http://schemas.openxmlformats.org/officeDocument/2006/relationships/hyperlink" Target="http://drive.google.com/file/d/1s0VGvRwdrjaUmtQqa_X21omfZqEEHQHS/view" TargetMode="External"/><Relationship Id="rId12" Type="http://schemas.openxmlformats.org/officeDocument/2006/relationships/image" Target="../media/image11.png"/><Relationship Id="rId9"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5.png"/><Relationship Id="rId8"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hyperlink" Target="http://drive.google.com/file/d/1azf9XOCDzMYqwL6RvYM0dDX2D4VN6LyG/view" TargetMode="External"/><Relationship Id="rId5" Type="http://schemas.openxmlformats.org/officeDocument/2006/relationships/image" Target="../media/image1.png"/><Relationship Id="rId6"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34.png"/><Relationship Id="rId5" Type="http://schemas.openxmlformats.org/officeDocument/2006/relationships/image" Target="../media/image17.png"/><Relationship Id="rId6" Type="http://schemas.openxmlformats.org/officeDocument/2006/relationships/hyperlink" Target="http://drive.google.com/file/d/1RaLpDi0FJXbiSQZAf_2UNdxS1DthHwir/view" TargetMode="External"/><Relationship Id="rId7" Type="http://schemas.openxmlformats.org/officeDocument/2006/relationships/image" Target="../media/image1.png"/><Relationship Id="rId8"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hyperlink" Target="http://drive.google.com/file/d/1_Z_P1oym3CIJogYQsrZt_I8T7WOSjW52/view" TargetMode="External"/><Relationship Id="rId4" Type="http://schemas.openxmlformats.org/officeDocument/2006/relationships/image" Target="../media/image1.png"/><Relationship Id="rId5"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hyperlink" Target="http://drive.google.com/file/d/1gRIDqLEzouBs8t6zfIUwU3-l_jkOZnzO/view" TargetMode="External"/><Relationship Id="rId5" Type="http://schemas.openxmlformats.org/officeDocument/2006/relationships/image" Target="../media/image1.png"/><Relationship Id="rId6"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hyperlink" Target="http://drive.google.com/file/d/1SBe455TNNFwSJSJvJyeLE6M3ELyr5Z4c/view" TargetMode="External"/><Relationship Id="rId7" Type="http://schemas.openxmlformats.org/officeDocument/2006/relationships/image" Target="../media/image1.png"/><Relationship Id="rId8"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hyperlink" Target="http://drive.google.com/file/d/1DnHcynstnAGjHFkMuamVFckDr6UfUUw_/view" TargetMode="External"/><Relationship Id="rId6" Type="http://schemas.openxmlformats.org/officeDocument/2006/relationships/image" Target="../media/image1.png"/><Relationship Id="rId7"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28.png"/><Relationship Id="rId5" Type="http://schemas.openxmlformats.org/officeDocument/2006/relationships/hyperlink" Target="http://drive.google.com/file/d/1DVbbCLA__mqJn0tucHRODadmIk-uEhKk/view" TargetMode="External"/><Relationship Id="rId6"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hyperlink" Target="http://drive.google.com/file/d/1s1ZvpcXMHbtY80uHClrWhm4CDVtXfbq1/view" TargetMode="External"/><Relationship Id="rId5" Type="http://schemas.openxmlformats.org/officeDocument/2006/relationships/image" Target="../media/image1.png"/><Relationship Id="rId6"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drive.google.com/file/d/1aWatX6ueRxXDZyg_R-N0boUON0zhyeBg/view" TargetMode="External"/><Relationship Id="rId4" Type="http://schemas.openxmlformats.org/officeDocument/2006/relationships/image" Target="../media/image1.png"/><Relationship Id="rId5"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hyperlink" Target="http://drive.google.com/file/d/1hqLqoDlAmEBc8YisNRLFdeyKtIRgE3B5/view" TargetMode="External"/><Relationship Id="rId5" Type="http://schemas.openxmlformats.org/officeDocument/2006/relationships/image" Target="../media/image1.png"/><Relationship Id="rId6"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hyperlink" Target="http://drive.google.com/file/d/1L7th4MNZ0Sj50FsaP_wYIvmP-FvYeQ-9/view" TargetMode="External"/><Relationship Id="rId5" Type="http://schemas.openxmlformats.org/officeDocument/2006/relationships/image" Target="../media/image1.png"/><Relationship Id="rId6"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hyperlink" Target="http://drive.google.com/file/d/1cm7Sml8CFWZelxA73QBA1K3aFFS_z5Kd/view" TargetMode="External"/><Relationship Id="rId4" Type="http://schemas.openxmlformats.org/officeDocument/2006/relationships/image" Target="../media/image1.png"/><Relationship Id="rId5"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hyperlink" Target="http://drive.google.com/file/d/1N3c6JL8tHz1qsqfHa1aEZZ4pjIWmjaHr/view" TargetMode="External"/><Relationship Id="rId5" Type="http://schemas.openxmlformats.org/officeDocument/2006/relationships/image" Target="../media/image1.png"/><Relationship Id="rId6"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27.jp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hyperlink" Target="http://drive.google.com/file/d/1ndTp1Hb6uWxWddzZvoBsXP_0PxsfIJxE/view" TargetMode="External"/><Relationship Id="rId8"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hyperlink" Target="http://drive.google.com/file/d/1KQLVhuZNGLH4_HZYWMGJ-LvZnyWNFd1_/view" TargetMode="External"/><Relationship Id="rId6" Type="http://schemas.openxmlformats.org/officeDocument/2006/relationships/image" Target="../media/image1.png"/><Relationship Id="rId7"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hyperlink" Target="http://drive.google.com/file/d/12x4mERwER_LXeW2XSUK7dGX9ArSTAAJ9/view" TargetMode="External"/><Relationship Id="rId6" Type="http://schemas.openxmlformats.org/officeDocument/2006/relationships/image" Target="../media/image1.png"/><Relationship Id="rId7"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drive.google.com/file/d/1h4W1UDlvVBHG6TLtNicdsFn5HL6XnL-0/view" TargetMode="External"/><Relationship Id="rId4" Type="http://schemas.openxmlformats.org/officeDocument/2006/relationships/image" Target="../media/image1.png"/><Relationship Id="rId5"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hyperlink" Target="http://drive.google.com/file/d/1q6Op4F_Hw_Yp6liE5zuSsibkABxjT5wS/view" TargetMode="External"/><Relationship Id="rId4" Type="http://schemas.openxmlformats.org/officeDocument/2006/relationships/image" Target="../media/image1.png"/><Relationship Id="rId5" Type="http://schemas.openxmlformats.org/officeDocument/2006/relationships/image" Target="../media/image35.png"/><Relationship Id="rId6" Type="http://schemas.openxmlformats.org/officeDocument/2006/relationships/hyperlink" Target="http://drive.google.com/file/d/1fZgKmi_w5SxDgz1aYDmjk94l0joZ-wvf/view" TargetMode="External"/><Relationship Id="rId7"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44.png"/><Relationship Id="rId4" Type="http://schemas.openxmlformats.org/officeDocument/2006/relationships/hyperlink" Target="http://drive.google.com/file/d/10ymOru9AqIXFVIw7a4jdK96Ru5ogXKqZ/view" TargetMode="External"/><Relationship Id="rId5" Type="http://schemas.openxmlformats.org/officeDocument/2006/relationships/image" Target="../media/image1.png"/><Relationship Id="rId6"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hyperlink" Target="http://drive.google.com/file/d/1B5p80NBtXa4oAopRogDF5u7Tm8U1R-uy/view" TargetMode="External"/><Relationship Id="rId4" Type="http://schemas.openxmlformats.org/officeDocument/2006/relationships/image" Target="../media/image1.png"/><Relationship Id="rId5"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45.png"/><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drive.google.com/file/d/1vcdfQ3uW7OzwxMxUpC3dIMCkT0OFyKzs/view" TargetMode="External"/><Relationship Id="rId4" Type="http://schemas.openxmlformats.org/officeDocument/2006/relationships/image" Target="../media/image1.png"/><Relationship Id="rId5"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drive.google.com/file/d/1Qo9bObhefi8-K285V27NGvXxWLLmcFbT/view" TargetMode="External"/><Relationship Id="rId4" Type="http://schemas.openxmlformats.org/officeDocument/2006/relationships/image" Target="../media/image1.png"/><Relationship Id="rId5"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7.png"/><Relationship Id="rId4" Type="http://schemas.openxmlformats.org/officeDocument/2006/relationships/hyperlink" Target="http://drive.google.com/file/d/1i9wo_G_g9E6UYzLzCiQA9PQYnBEPVMdK/view" TargetMode="External"/><Relationship Id="rId5" Type="http://schemas.openxmlformats.org/officeDocument/2006/relationships/image" Target="../media/image1.png"/><Relationship Id="rId6" Type="http://schemas.openxmlformats.org/officeDocument/2006/relationships/image" Target="../media/image2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8.png"/><Relationship Id="rId4" Type="http://schemas.openxmlformats.org/officeDocument/2006/relationships/image" Target="../media/image40.png"/><Relationship Id="rId5" Type="http://schemas.openxmlformats.org/officeDocument/2006/relationships/hyperlink" Target="http://drive.google.com/file/d/1t9EJd1rjbuch7AcqxkDbCga3HSuprPur/view" TargetMode="External"/><Relationship Id="rId6" Type="http://schemas.openxmlformats.org/officeDocument/2006/relationships/image" Target="../media/image1.png"/><Relationship Id="rId7" Type="http://schemas.openxmlformats.org/officeDocument/2006/relationships/image" Target="../media/image2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drive.google.com/file/d/123d50tcYdY4uUbK9eRE1Q6jIJ7C03czG/view" TargetMode="External"/><Relationship Id="rId4" Type="http://schemas.openxmlformats.org/officeDocument/2006/relationships/image" Target="../media/image1.png"/><Relationship Id="rId5" Type="http://schemas.openxmlformats.org/officeDocument/2006/relationships/image" Target="../media/image2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3.png"/><Relationship Id="rId4" Type="http://schemas.openxmlformats.org/officeDocument/2006/relationships/hyperlink" Target="http://drive.google.com/file/d/1h7081uVeSb_xF3nHgrCYwUhonz8vjaWQ/view" TargetMode="External"/><Relationship Id="rId5" Type="http://schemas.openxmlformats.org/officeDocument/2006/relationships/image" Target="../media/image1.png"/><Relationship Id="rId6"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6.png"/><Relationship Id="rId4" Type="http://schemas.openxmlformats.org/officeDocument/2006/relationships/hyperlink" Target="http://drive.google.com/file/d/1w2NVzrJVh2lIyAVm4C1bKNDZr-8jUcjK/view" TargetMode="External"/><Relationship Id="rId5" Type="http://schemas.openxmlformats.org/officeDocument/2006/relationships/image" Target="../media/image1.png"/><Relationship Id="rId6" Type="http://schemas.openxmlformats.org/officeDocument/2006/relationships/image" Target="../media/image2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47.png"/><Relationship Id="rId4" Type="http://schemas.openxmlformats.org/officeDocument/2006/relationships/image" Target="../media/image41.png"/><Relationship Id="rId10" Type="http://schemas.openxmlformats.org/officeDocument/2006/relationships/image" Target="../media/image27.jpg"/><Relationship Id="rId9" Type="http://schemas.openxmlformats.org/officeDocument/2006/relationships/image" Target="../media/image1.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2.png"/><Relationship Id="rId8" Type="http://schemas.openxmlformats.org/officeDocument/2006/relationships/hyperlink" Target="http://drive.google.com/file/d/1aysraWyAtnRD_4dMHjQKKCEAglUqrIY9/view"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drive.google.com/file/d/180A5rodhEaxeZlVTyDnTJ61N54vexk-U/view" TargetMode="External"/><Relationship Id="rId4" Type="http://schemas.openxmlformats.org/officeDocument/2006/relationships/image" Target="../media/image1.png"/><Relationship Id="rId5" Type="http://schemas.openxmlformats.org/officeDocument/2006/relationships/image" Target="../media/image46.png"/><Relationship Id="rId6"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hyperlink" Target="http://drive.google.com/file/d/1syVckhpkZjjUK4rSGSjIskX8qCJB8Hvf/view" TargetMode="External"/><Relationship Id="rId4" Type="http://schemas.openxmlformats.org/officeDocument/2006/relationships/image" Target="../media/image1.png"/><Relationship Id="rId5"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drive.google.com/file/d/1pRWxeLNcQ9J9IVMFNiCLUEftsLg7nTb8/view" TargetMode="External"/><Relationship Id="rId4" Type="http://schemas.openxmlformats.org/officeDocument/2006/relationships/image" Target="../media/image1.png"/><Relationship Id="rId5" Type="http://schemas.openxmlformats.org/officeDocument/2006/relationships/image" Target="../media/image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drive.google.com/file/d/1lq1uxwB7U4JKLoL2KhiiEGe2TCcmZ5oI/view" TargetMode="External"/><Relationship Id="rId4" Type="http://schemas.openxmlformats.org/officeDocument/2006/relationships/image" Target="../media/image1.png"/><Relationship Id="rId5" Type="http://schemas.openxmlformats.org/officeDocument/2006/relationships/image" Target="../media/image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drive.google.com/file/d/1qPvLbswHuepPxHyLBQ6fZzk8a0wMXfBC/view" TargetMode="External"/><Relationship Id="rId4" Type="http://schemas.openxmlformats.org/officeDocument/2006/relationships/image" Target="../media/image1.png"/><Relationship Id="rId5"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drive.google.com/file/d/1QM8L0jnHDdemdSpyFwYu0G-uLp_-Fixv/view" TargetMode="External"/><Relationship Id="rId4" Type="http://schemas.openxmlformats.org/officeDocument/2006/relationships/image" Target="../media/image1.png"/><Relationship Id="rId5"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hyperlink" Target="http://drive.google.com/file/d/1dvjNxAcOLDXlZHgGS7gV8awdnphYjqd4/view" TargetMode="External"/><Relationship Id="rId6" Type="http://schemas.openxmlformats.org/officeDocument/2006/relationships/image" Target="../media/image1.png"/><Relationship Id="rId7"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drive.google.com/file/d/1o-DQ0vgVPsfCz5ToIBFwbZiz5fGgOPnn/view" TargetMode="External"/><Relationship Id="rId4" Type="http://schemas.openxmlformats.org/officeDocument/2006/relationships/image" Target="../media/image1.png"/><Relationship Id="rId5"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drive.google.com/file/d/1885qHPtm-xs7GK6RdDU1BZiopumnRkvZ/view" TargetMode="External"/><Relationship Id="rId4" Type="http://schemas.openxmlformats.org/officeDocument/2006/relationships/image" Target="../media/image1.png"/><Relationship Id="rId5"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drive.google.com/file/d/1E4bSBRqpjbVUxVs1RlBBnm-K6N2kymQc/view" TargetMode="External"/><Relationship Id="rId4" Type="http://schemas.openxmlformats.org/officeDocument/2006/relationships/image" Target="../media/image1.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
              <a:t>C.D.R.</a:t>
            </a:r>
            <a:endParaRPr b="0"/>
          </a:p>
          <a:p>
            <a:pPr indent="0" lvl="0" marL="0" rtl="0" algn="l">
              <a:spcBef>
                <a:spcPts val="0"/>
              </a:spcBef>
              <a:spcAft>
                <a:spcPts val="0"/>
              </a:spcAft>
              <a:buNone/>
            </a:pPr>
            <a:r>
              <a:rPr b="0" lang="en"/>
              <a:t>Smart Surveillance Hub</a:t>
            </a:r>
            <a:endParaRPr b="0"/>
          </a:p>
        </p:txBody>
      </p:sp>
      <p:sp>
        <p:nvSpPr>
          <p:cNvPr id="87" name="Google Shape;87;p13"/>
          <p:cNvSpPr txBox="1"/>
          <p:nvPr>
            <p:ph idx="1" type="subTitle"/>
          </p:nvPr>
        </p:nvSpPr>
        <p:spPr>
          <a:xfrm>
            <a:off x="533400" y="3151100"/>
            <a:ext cx="7688100" cy="882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Matthew Weinert, Korey Lombardi, Kenneth Ancrum, Joshua </a:t>
            </a:r>
            <a:r>
              <a:rPr lang="en"/>
              <a:t>Sherrill</a:t>
            </a:r>
            <a:endParaRPr/>
          </a:p>
          <a:p>
            <a:pPr indent="0" lvl="0" marL="0" rtl="0" algn="l">
              <a:spcBef>
                <a:spcPts val="0"/>
              </a:spcBef>
              <a:spcAft>
                <a:spcPts val="0"/>
              </a:spcAft>
              <a:buNone/>
            </a:pPr>
            <a:r>
              <a:rPr lang="en"/>
              <a:t>Group 15</a:t>
            </a:r>
            <a:endParaRPr/>
          </a:p>
        </p:txBody>
      </p:sp>
      <p:pic>
        <p:nvPicPr>
          <p:cNvPr id="88" name="Google Shape;88;p13" title="3390 Foxcroft Cir.mp3">
            <a:hlinkClick r:id="rId3"/>
          </p:cNvPr>
          <p:cNvPicPr preferRelativeResize="0"/>
          <p:nvPr/>
        </p:nvPicPr>
        <p:blipFill>
          <a:blip r:embed="rId4">
            <a:alphaModFix/>
          </a:blip>
          <a:stretch>
            <a:fillRect/>
          </a:stretch>
        </p:blipFill>
        <p:spPr>
          <a:xfrm>
            <a:off x="76200" y="0"/>
            <a:ext cx="457200"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6A5AF"/>
        </a:solidFill>
      </p:bgPr>
    </p:bg>
    <p:spTree>
      <p:nvGrpSpPr>
        <p:cNvPr id="164" name="Shape 164"/>
        <p:cNvGrpSpPr/>
        <p:nvPr/>
      </p:nvGrpSpPr>
      <p:grpSpPr>
        <a:xfrm>
          <a:off x="0" y="0"/>
          <a:ext cx="0" cy="0"/>
          <a:chOff x="0" y="0"/>
          <a:chExt cx="0" cy="0"/>
        </a:xfrm>
      </p:grpSpPr>
      <p:sp>
        <p:nvSpPr>
          <p:cNvPr id="165" name="Google Shape;165;p22"/>
          <p:cNvSpPr txBox="1"/>
          <p:nvPr/>
        </p:nvSpPr>
        <p:spPr>
          <a:xfrm rot="-5400000">
            <a:off x="-2193850" y="2073675"/>
            <a:ext cx="53289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latin typeface="Raleway"/>
                <a:ea typeface="Raleway"/>
                <a:cs typeface="Raleway"/>
                <a:sym typeface="Raleway"/>
              </a:rPr>
              <a:t>Overall EAGLE Schematic</a:t>
            </a:r>
            <a:endParaRPr sz="2700">
              <a:latin typeface="Raleway"/>
              <a:ea typeface="Raleway"/>
              <a:cs typeface="Raleway"/>
              <a:sym typeface="Raleway"/>
            </a:endParaRPr>
          </a:p>
        </p:txBody>
      </p:sp>
      <p:pic>
        <p:nvPicPr>
          <p:cNvPr id="166" name="Google Shape;166;p22" title="slide26.mp3">
            <a:hlinkClick r:id="rId3"/>
          </p:cNvPr>
          <p:cNvPicPr preferRelativeResize="0"/>
          <p:nvPr/>
        </p:nvPicPr>
        <p:blipFill>
          <a:blip r:embed="rId4">
            <a:alphaModFix/>
          </a:blip>
          <a:stretch>
            <a:fillRect/>
          </a:stretch>
        </p:blipFill>
        <p:spPr>
          <a:xfrm>
            <a:off x="0" y="30275"/>
            <a:ext cx="457200" cy="457200"/>
          </a:xfrm>
          <a:prstGeom prst="rect">
            <a:avLst/>
          </a:prstGeom>
          <a:noFill/>
          <a:ln>
            <a:noFill/>
          </a:ln>
        </p:spPr>
      </p:pic>
      <p:pic>
        <p:nvPicPr>
          <p:cNvPr id="167" name="Google Shape;167;p22"/>
          <p:cNvPicPr preferRelativeResize="0"/>
          <p:nvPr/>
        </p:nvPicPr>
        <p:blipFill>
          <a:blip r:embed="rId5">
            <a:alphaModFix/>
          </a:blip>
          <a:stretch>
            <a:fillRect/>
          </a:stretch>
        </p:blipFill>
        <p:spPr>
          <a:xfrm>
            <a:off x="770750" y="30273"/>
            <a:ext cx="8373251" cy="5082949"/>
          </a:xfrm>
          <a:prstGeom prst="rect">
            <a:avLst/>
          </a:prstGeom>
          <a:noFill/>
          <a:ln>
            <a:noFill/>
          </a:ln>
        </p:spPr>
      </p:pic>
      <p:pic>
        <p:nvPicPr>
          <p:cNvPr id="168" name="Google Shape;168;p22"/>
          <p:cNvPicPr preferRelativeResize="0"/>
          <p:nvPr/>
        </p:nvPicPr>
        <p:blipFill>
          <a:blip r:embed="rId6">
            <a:alphaModFix/>
          </a:blip>
          <a:stretch>
            <a:fillRect/>
          </a:stretch>
        </p:blipFill>
        <p:spPr>
          <a:xfrm>
            <a:off x="8371625" y="4414175"/>
            <a:ext cx="729325" cy="729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3"/>
          <p:cNvSpPr txBox="1"/>
          <p:nvPr>
            <p:ph type="title"/>
          </p:nvPr>
        </p:nvSpPr>
        <p:spPr>
          <a:xfrm>
            <a:off x="0" y="0"/>
            <a:ext cx="3189900" cy="59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40"/>
              <a:t>PCB Layout/Design </a:t>
            </a:r>
            <a:endParaRPr sz="2440"/>
          </a:p>
        </p:txBody>
      </p:sp>
      <p:pic>
        <p:nvPicPr>
          <p:cNvPr id="174" name="Google Shape;174;p23"/>
          <p:cNvPicPr preferRelativeResize="0"/>
          <p:nvPr/>
        </p:nvPicPr>
        <p:blipFill>
          <a:blip r:embed="rId3">
            <a:alphaModFix/>
          </a:blip>
          <a:stretch>
            <a:fillRect/>
          </a:stretch>
        </p:blipFill>
        <p:spPr>
          <a:xfrm>
            <a:off x="0" y="1103863"/>
            <a:ext cx="1914826" cy="1856350"/>
          </a:xfrm>
          <a:prstGeom prst="rect">
            <a:avLst/>
          </a:prstGeom>
          <a:noFill/>
          <a:ln>
            <a:noFill/>
          </a:ln>
        </p:spPr>
      </p:pic>
      <p:pic>
        <p:nvPicPr>
          <p:cNvPr id="175" name="Google Shape;175;p23"/>
          <p:cNvPicPr preferRelativeResize="0"/>
          <p:nvPr/>
        </p:nvPicPr>
        <p:blipFill>
          <a:blip r:embed="rId4">
            <a:alphaModFix/>
          </a:blip>
          <a:stretch>
            <a:fillRect/>
          </a:stretch>
        </p:blipFill>
        <p:spPr>
          <a:xfrm>
            <a:off x="0" y="3289900"/>
            <a:ext cx="1914825" cy="1853605"/>
          </a:xfrm>
          <a:prstGeom prst="rect">
            <a:avLst/>
          </a:prstGeom>
          <a:noFill/>
          <a:ln>
            <a:noFill/>
          </a:ln>
        </p:spPr>
      </p:pic>
      <p:pic>
        <p:nvPicPr>
          <p:cNvPr id="176" name="Google Shape;176;p23"/>
          <p:cNvPicPr preferRelativeResize="0"/>
          <p:nvPr/>
        </p:nvPicPr>
        <p:blipFill>
          <a:blip r:embed="rId5">
            <a:alphaModFix/>
          </a:blip>
          <a:stretch>
            <a:fillRect/>
          </a:stretch>
        </p:blipFill>
        <p:spPr>
          <a:xfrm>
            <a:off x="2067225" y="1101538"/>
            <a:ext cx="1914825" cy="1861022"/>
          </a:xfrm>
          <a:prstGeom prst="rect">
            <a:avLst/>
          </a:prstGeom>
          <a:noFill/>
          <a:ln>
            <a:noFill/>
          </a:ln>
        </p:spPr>
      </p:pic>
      <p:pic>
        <p:nvPicPr>
          <p:cNvPr id="177" name="Google Shape;177;p23"/>
          <p:cNvPicPr preferRelativeResize="0"/>
          <p:nvPr/>
        </p:nvPicPr>
        <p:blipFill>
          <a:blip r:embed="rId6">
            <a:alphaModFix/>
          </a:blip>
          <a:stretch>
            <a:fillRect/>
          </a:stretch>
        </p:blipFill>
        <p:spPr>
          <a:xfrm>
            <a:off x="2067225" y="3269688"/>
            <a:ext cx="2086301" cy="1861025"/>
          </a:xfrm>
          <a:prstGeom prst="rect">
            <a:avLst/>
          </a:prstGeom>
          <a:noFill/>
          <a:ln>
            <a:noFill/>
          </a:ln>
        </p:spPr>
      </p:pic>
      <p:sp>
        <p:nvSpPr>
          <p:cNvPr id="178" name="Google Shape;178;p23"/>
          <p:cNvSpPr txBox="1"/>
          <p:nvPr/>
        </p:nvSpPr>
        <p:spPr>
          <a:xfrm>
            <a:off x="88300" y="761600"/>
            <a:ext cx="167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Trace/signal lines</a:t>
            </a:r>
            <a:endParaRPr>
              <a:solidFill>
                <a:schemeClr val="lt1"/>
              </a:solidFill>
              <a:latin typeface="Lato"/>
              <a:ea typeface="Lato"/>
              <a:cs typeface="Lato"/>
              <a:sym typeface="Lato"/>
            </a:endParaRPr>
          </a:p>
        </p:txBody>
      </p:sp>
      <p:sp>
        <p:nvSpPr>
          <p:cNvPr id="179" name="Google Shape;179;p23"/>
          <p:cNvSpPr txBox="1"/>
          <p:nvPr/>
        </p:nvSpPr>
        <p:spPr>
          <a:xfrm>
            <a:off x="88300" y="2960225"/>
            <a:ext cx="152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Top/signal layer </a:t>
            </a:r>
            <a:endParaRPr>
              <a:solidFill>
                <a:schemeClr val="lt1"/>
              </a:solidFill>
              <a:latin typeface="Lato"/>
              <a:ea typeface="Lato"/>
              <a:cs typeface="Lato"/>
              <a:sym typeface="Lato"/>
            </a:endParaRPr>
          </a:p>
        </p:txBody>
      </p:sp>
      <p:sp>
        <p:nvSpPr>
          <p:cNvPr id="180" name="Google Shape;180;p23"/>
          <p:cNvSpPr txBox="1"/>
          <p:nvPr/>
        </p:nvSpPr>
        <p:spPr>
          <a:xfrm>
            <a:off x="2229938" y="761600"/>
            <a:ext cx="158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GND layer </a:t>
            </a:r>
            <a:endParaRPr>
              <a:solidFill>
                <a:schemeClr val="lt1"/>
              </a:solidFill>
              <a:latin typeface="Lato"/>
              <a:ea typeface="Lato"/>
              <a:cs typeface="Lato"/>
              <a:sym typeface="Lato"/>
            </a:endParaRPr>
          </a:p>
        </p:txBody>
      </p:sp>
      <p:sp>
        <p:nvSpPr>
          <p:cNvPr id="181" name="Google Shape;181;p23"/>
          <p:cNvSpPr txBox="1"/>
          <p:nvPr/>
        </p:nvSpPr>
        <p:spPr>
          <a:xfrm>
            <a:off x="2067225" y="2960225"/>
            <a:ext cx="115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Power layer </a:t>
            </a:r>
            <a:endParaRPr>
              <a:solidFill>
                <a:schemeClr val="lt1"/>
              </a:solidFill>
            </a:endParaRPr>
          </a:p>
        </p:txBody>
      </p:sp>
      <p:pic>
        <p:nvPicPr>
          <p:cNvPr id="182" name="Google Shape;182;p23"/>
          <p:cNvPicPr preferRelativeResize="0"/>
          <p:nvPr/>
        </p:nvPicPr>
        <p:blipFill>
          <a:blip r:embed="rId7">
            <a:alphaModFix/>
          </a:blip>
          <a:stretch>
            <a:fillRect/>
          </a:stretch>
        </p:blipFill>
        <p:spPr>
          <a:xfrm>
            <a:off x="4153524" y="3289735"/>
            <a:ext cx="1914826" cy="1853916"/>
          </a:xfrm>
          <a:prstGeom prst="rect">
            <a:avLst/>
          </a:prstGeom>
          <a:noFill/>
          <a:ln>
            <a:noFill/>
          </a:ln>
        </p:spPr>
      </p:pic>
      <p:sp>
        <p:nvSpPr>
          <p:cNvPr id="183" name="Google Shape;183;p23"/>
          <p:cNvSpPr txBox="1"/>
          <p:nvPr/>
        </p:nvSpPr>
        <p:spPr>
          <a:xfrm>
            <a:off x="4134450" y="2960225"/>
            <a:ext cx="191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Bottom</a:t>
            </a:r>
            <a:r>
              <a:rPr lang="en">
                <a:solidFill>
                  <a:schemeClr val="lt1"/>
                </a:solidFill>
                <a:latin typeface="Lato"/>
                <a:ea typeface="Lato"/>
                <a:cs typeface="Lato"/>
                <a:sym typeface="Lato"/>
              </a:rPr>
              <a:t>/signal layer</a:t>
            </a:r>
            <a:endParaRPr>
              <a:solidFill>
                <a:schemeClr val="lt1"/>
              </a:solidFill>
            </a:endParaRPr>
          </a:p>
        </p:txBody>
      </p:sp>
      <p:pic>
        <p:nvPicPr>
          <p:cNvPr id="184" name="Google Shape;184;p23"/>
          <p:cNvPicPr preferRelativeResize="0"/>
          <p:nvPr/>
        </p:nvPicPr>
        <p:blipFill rotWithShape="1">
          <a:blip r:embed="rId8">
            <a:alphaModFix/>
          </a:blip>
          <a:srcRect b="41926" l="4542" r="16187" t="20858"/>
          <a:stretch/>
        </p:blipFill>
        <p:spPr>
          <a:xfrm>
            <a:off x="4134450" y="1058700"/>
            <a:ext cx="1914824" cy="1903857"/>
          </a:xfrm>
          <a:prstGeom prst="rect">
            <a:avLst/>
          </a:prstGeom>
          <a:noFill/>
          <a:ln>
            <a:noFill/>
          </a:ln>
        </p:spPr>
      </p:pic>
      <p:pic>
        <p:nvPicPr>
          <p:cNvPr id="185" name="Google Shape;185;p23"/>
          <p:cNvPicPr preferRelativeResize="0"/>
          <p:nvPr/>
        </p:nvPicPr>
        <p:blipFill>
          <a:blip r:embed="rId9">
            <a:alphaModFix/>
          </a:blip>
          <a:stretch>
            <a:fillRect/>
          </a:stretch>
        </p:blipFill>
        <p:spPr>
          <a:xfrm>
            <a:off x="6281300" y="3314290"/>
            <a:ext cx="1992925" cy="1804824"/>
          </a:xfrm>
          <a:prstGeom prst="rect">
            <a:avLst/>
          </a:prstGeom>
          <a:noFill/>
          <a:ln>
            <a:noFill/>
          </a:ln>
        </p:spPr>
      </p:pic>
      <p:sp>
        <p:nvSpPr>
          <p:cNvPr id="186" name="Google Shape;186;p23"/>
          <p:cNvSpPr txBox="1"/>
          <p:nvPr/>
        </p:nvSpPr>
        <p:spPr>
          <a:xfrm>
            <a:off x="6201675" y="1103875"/>
            <a:ext cx="2660100" cy="1639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Four layer board design </a:t>
            </a:r>
            <a:endParaRPr>
              <a:solidFill>
                <a:schemeClr val="lt1"/>
              </a:solidFill>
              <a:latin typeface="Lato"/>
              <a:ea typeface="Lato"/>
              <a:cs typeface="Lato"/>
              <a:sym typeface="Lato"/>
            </a:endParaRPr>
          </a:p>
          <a:p>
            <a:pPr indent="-317500" lvl="0" marL="457200" rtl="0" algn="l">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1 oz</a:t>
            </a:r>
            <a:r>
              <a:rPr lang="en">
                <a:solidFill>
                  <a:schemeClr val="lt1"/>
                </a:solidFill>
                <a:latin typeface="Lato"/>
                <a:ea typeface="Lato"/>
                <a:cs typeface="Lato"/>
                <a:sym typeface="Lato"/>
              </a:rPr>
              <a:t> copper weight </a:t>
            </a:r>
            <a:endParaRPr>
              <a:solidFill>
                <a:schemeClr val="lt1"/>
              </a:solidFill>
              <a:latin typeface="Lato"/>
              <a:ea typeface="Lato"/>
              <a:cs typeface="Lato"/>
              <a:sym typeface="Lato"/>
            </a:endParaRPr>
          </a:p>
          <a:p>
            <a:pPr indent="-317500" lvl="0" marL="457200" rtl="0" algn="l">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Trace width measured to handle current for different voltage currents </a:t>
            </a:r>
            <a:endParaRPr>
              <a:solidFill>
                <a:schemeClr val="lt1"/>
              </a:solidFill>
              <a:latin typeface="Lato"/>
              <a:ea typeface="Lato"/>
              <a:cs typeface="Lato"/>
              <a:sym typeface="Lato"/>
            </a:endParaRPr>
          </a:p>
          <a:p>
            <a:pPr indent="-317500" lvl="0" marL="457200" rtl="0" algn="l">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PCB size: 69X67mm</a:t>
            </a:r>
            <a:endParaRPr>
              <a:solidFill>
                <a:schemeClr val="lt1"/>
              </a:solidFill>
              <a:latin typeface="Lato"/>
              <a:ea typeface="Lato"/>
              <a:cs typeface="Lato"/>
              <a:sym typeface="Lato"/>
            </a:endParaRPr>
          </a:p>
        </p:txBody>
      </p:sp>
      <p:sp>
        <p:nvSpPr>
          <p:cNvPr id="187" name="Google Shape;187;p23"/>
          <p:cNvSpPr txBox="1"/>
          <p:nvPr/>
        </p:nvSpPr>
        <p:spPr>
          <a:xfrm>
            <a:off x="4153525" y="658500"/>
            <a:ext cx="158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Final assembly</a:t>
            </a:r>
            <a:endParaRPr/>
          </a:p>
        </p:txBody>
      </p:sp>
      <p:sp>
        <p:nvSpPr>
          <p:cNvPr id="188" name="Google Shape;188;p23"/>
          <p:cNvSpPr txBox="1"/>
          <p:nvPr/>
        </p:nvSpPr>
        <p:spPr>
          <a:xfrm>
            <a:off x="6281300" y="2960225"/>
            <a:ext cx="141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Final assembly</a:t>
            </a:r>
            <a:endParaRPr/>
          </a:p>
        </p:txBody>
      </p:sp>
      <p:pic>
        <p:nvPicPr>
          <p:cNvPr id="189" name="Google Shape;189;p23" title="slide 11 new.mp3">
            <a:hlinkClick r:id="rId10"/>
          </p:cNvPr>
          <p:cNvPicPr preferRelativeResize="0"/>
          <p:nvPr/>
        </p:nvPicPr>
        <p:blipFill>
          <a:blip r:embed="rId11">
            <a:alphaModFix/>
          </a:blip>
          <a:stretch>
            <a:fillRect/>
          </a:stretch>
        </p:blipFill>
        <p:spPr>
          <a:xfrm>
            <a:off x="3288500" y="195450"/>
            <a:ext cx="353700" cy="353700"/>
          </a:xfrm>
          <a:prstGeom prst="rect">
            <a:avLst/>
          </a:prstGeom>
          <a:noFill/>
          <a:ln>
            <a:noFill/>
          </a:ln>
        </p:spPr>
      </p:pic>
      <p:pic>
        <p:nvPicPr>
          <p:cNvPr id="190" name="Google Shape;190;p23"/>
          <p:cNvPicPr preferRelativeResize="0"/>
          <p:nvPr/>
        </p:nvPicPr>
        <p:blipFill>
          <a:blip r:embed="rId12">
            <a:alphaModFix/>
          </a:blip>
          <a:stretch>
            <a:fillRect/>
          </a:stretch>
        </p:blipFill>
        <p:spPr>
          <a:xfrm>
            <a:off x="8029575" y="0"/>
            <a:ext cx="1114425" cy="1011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4" name="Shape 194"/>
        <p:cNvGrpSpPr/>
        <p:nvPr/>
      </p:nvGrpSpPr>
      <p:grpSpPr>
        <a:xfrm>
          <a:off x="0" y="0"/>
          <a:ext cx="0" cy="0"/>
          <a:chOff x="0" y="0"/>
          <a:chExt cx="0" cy="0"/>
        </a:xfrm>
      </p:grpSpPr>
      <p:sp>
        <p:nvSpPr>
          <p:cNvPr id="195" name="Google Shape;195;p24"/>
          <p:cNvSpPr txBox="1"/>
          <p:nvPr>
            <p:ph type="title"/>
          </p:nvPr>
        </p:nvSpPr>
        <p:spPr>
          <a:xfrm>
            <a:off x="649450" y="337125"/>
            <a:ext cx="3050100" cy="606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
              <a:t>Hardware Diagram</a:t>
            </a:r>
            <a:r>
              <a:rPr lang="en"/>
              <a:t> </a:t>
            </a:r>
            <a:endParaRPr/>
          </a:p>
        </p:txBody>
      </p:sp>
      <p:sp>
        <p:nvSpPr>
          <p:cNvPr id="196" name="Google Shape;196;p24"/>
          <p:cNvSpPr txBox="1"/>
          <p:nvPr>
            <p:ph idx="1" type="subTitle"/>
          </p:nvPr>
        </p:nvSpPr>
        <p:spPr>
          <a:xfrm>
            <a:off x="524050" y="1415575"/>
            <a:ext cx="3590700" cy="34920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sz="1500"/>
              <a:t>Raspberry</a:t>
            </a:r>
            <a:r>
              <a:rPr lang="en" sz="1500"/>
              <a:t> Pi 4 </a:t>
            </a:r>
            <a:endParaRPr sz="1500"/>
          </a:p>
          <a:p>
            <a:pPr indent="0" lvl="0" marL="0" rtl="0" algn="ctr">
              <a:spcBef>
                <a:spcPts val="1000"/>
              </a:spcBef>
              <a:spcAft>
                <a:spcPts val="0"/>
              </a:spcAft>
              <a:buNone/>
            </a:pPr>
            <a:r>
              <a:rPr lang="en" sz="1200"/>
              <a:t>Responsible</a:t>
            </a:r>
            <a:r>
              <a:rPr lang="en" sz="1200"/>
              <a:t> for </a:t>
            </a:r>
            <a:r>
              <a:rPr lang="en" sz="1200"/>
              <a:t>higher computation, front and back end software, driver for the  main display, and communication with our Custom PCB. we chose the raspberry pi as it come feature with expansion header at offers 64-bit SoC @ 1.5GHz. </a:t>
            </a:r>
            <a:endParaRPr sz="1200"/>
          </a:p>
          <a:p>
            <a:pPr indent="0" lvl="0" marL="0" rtl="0" algn="l">
              <a:spcBef>
                <a:spcPts val="1000"/>
              </a:spcBef>
              <a:spcAft>
                <a:spcPts val="0"/>
              </a:spcAft>
              <a:buNone/>
            </a:pPr>
            <a:r>
              <a:t/>
            </a:r>
            <a:endParaRPr sz="1200"/>
          </a:p>
          <a:p>
            <a:pPr indent="0" lvl="0" marL="0" rtl="0" algn="ctr">
              <a:spcBef>
                <a:spcPts val="1000"/>
              </a:spcBef>
              <a:spcAft>
                <a:spcPts val="0"/>
              </a:spcAft>
              <a:buNone/>
            </a:pPr>
            <a:r>
              <a:rPr lang="en" sz="1500"/>
              <a:t>Custom PCB (MCU)</a:t>
            </a:r>
            <a:endParaRPr sz="1500"/>
          </a:p>
          <a:p>
            <a:pPr indent="0" lvl="0" marL="0" rtl="0" algn="ctr">
              <a:spcBef>
                <a:spcPts val="1000"/>
              </a:spcBef>
              <a:spcAft>
                <a:spcPts val="0"/>
              </a:spcAft>
              <a:buNone/>
            </a:pPr>
            <a:r>
              <a:rPr lang="en" sz="1200"/>
              <a:t> Back end software as well as sound and lighting peripherals, Low noise and Low power designed for constant usage</a:t>
            </a:r>
            <a:endParaRPr sz="1200"/>
          </a:p>
          <a:p>
            <a:pPr indent="0" lvl="0" marL="0" rtl="0" algn="ctr">
              <a:spcBef>
                <a:spcPts val="1000"/>
              </a:spcBef>
              <a:spcAft>
                <a:spcPts val="0"/>
              </a:spcAft>
              <a:buNone/>
            </a:pPr>
            <a:r>
              <a:t/>
            </a:r>
            <a:endParaRPr sz="1200"/>
          </a:p>
          <a:p>
            <a:pPr indent="0" lvl="0" marL="0" rtl="0" algn="ctr">
              <a:spcBef>
                <a:spcPts val="1000"/>
              </a:spcBef>
              <a:spcAft>
                <a:spcPts val="0"/>
              </a:spcAft>
              <a:buNone/>
            </a:pPr>
            <a:r>
              <a:rPr lang="en" sz="1500"/>
              <a:t>Low profile sizing </a:t>
            </a:r>
            <a:endParaRPr sz="1500"/>
          </a:p>
          <a:p>
            <a:pPr indent="0" lvl="0" marL="0" rtl="0" algn="ctr">
              <a:spcBef>
                <a:spcPts val="1000"/>
              </a:spcBef>
              <a:spcAft>
                <a:spcPts val="1000"/>
              </a:spcAft>
              <a:buNone/>
            </a:pPr>
            <a:r>
              <a:rPr lang="en" sz="1500"/>
              <a:t> </a:t>
            </a:r>
            <a:r>
              <a:rPr lang="en" sz="1200"/>
              <a:t>Designed for mobility and lower power usage making compatibility in smaller settings easier </a:t>
            </a:r>
            <a:endParaRPr sz="1200"/>
          </a:p>
        </p:txBody>
      </p:sp>
      <p:pic>
        <p:nvPicPr>
          <p:cNvPr id="197" name="Google Shape;197;p24"/>
          <p:cNvPicPr preferRelativeResize="0"/>
          <p:nvPr/>
        </p:nvPicPr>
        <p:blipFill>
          <a:blip r:embed="rId3">
            <a:alphaModFix/>
          </a:blip>
          <a:stretch>
            <a:fillRect/>
          </a:stretch>
        </p:blipFill>
        <p:spPr>
          <a:xfrm>
            <a:off x="4572000" y="0"/>
            <a:ext cx="4572000" cy="5143500"/>
          </a:xfrm>
          <a:prstGeom prst="rect">
            <a:avLst/>
          </a:prstGeom>
          <a:noFill/>
          <a:ln>
            <a:noFill/>
          </a:ln>
        </p:spPr>
      </p:pic>
      <p:pic>
        <p:nvPicPr>
          <p:cNvPr id="198" name="Google Shape;198;p24" title="slide 25.mp3">
            <a:hlinkClick r:id="rId4"/>
          </p:cNvPr>
          <p:cNvPicPr preferRelativeResize="0"/>
          <p:nvPr/>
        </p:nvPicPr>
        <p:blipFill>
          <a:blip r:embed="rId5">
            <a:alphaModFix/>
          </a:blip>
          <a:stretch>
            <a:fillRect/>
          </a:stretch>
        </p:blipFill>
        <p:spPr>
          <a:xfrm>
            <a:off x="0" y="0"/>
            <a:ext cx="219250" cy="219250"/>
          </a:xfrm>
          <a:prstGeom prst="rect">
            <a:avLst/>
          </a:prstGeom>
          <a:noFill/>
          <a:ln>
            <a:noFill/>
          </a:ln>
        </p:spPr>
      </p:pic>
      <p:pic>
        <p:nvPicPr>
          <p:cNvPr id="199" name="Google Shape;199;p24"/>
          <p:cNvPicPr preferRelativeResize="0"/>
          <p:nvPr/>
        </p:nvPicPr>
        <p:blipFill>
          <a:blip r:embed="rId6">
            <a:alphaModFix/>
          </a:blip>
          <a:stretch>
            <a:fillRect/>
          </a:stretch>
        </p:blipFill>
        <p:spPr>
          <a:xfrm>
            <a:off x="8433800" y="0"/>
            <a:ext cx="710200" cy="710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5"/>
          <p:cNvSpPr txBox="1"/>
          <p:nvPr>
            <p:ph type="title"/>
          </p:nvPr>
        </p:nvSpPr>
        <p:spPr>
          <a:xfrm>
            <a:off x="89275" y="262850"/>
            <a:ext cx="5848800" cy="686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Full system/Hardware </a:t>
            </a:r>
            <a:r>
              <a:rPr lang="en"/>
              <a:t>build</a:t>
            </a:r>
            <a:r>
              <a:rPr lang="en"/>
              <a:t> </a:t>
            </a:r>
            <a:endParaRPr/>
          </a:p>
        </p:txBody>
      </p:sp>
      <p:pic>
        <p:nvPicPr>
          <p:cNvPr id="205" name="Google Shape;205;p25"/>
          <p:cNvPicPr preferRelativeResize="0"/>
          <p:nvPr/>
        </p:nvPicPr>
        <p:blipFill rotWithShape="1">
          <a:blip r:embed="rId3">
            <a:alphaModFix/>
          </a:blip>
          <a:srcRect b="15666" l="17477" r="39420" t="25593"/>
          <a:stretch/>
        </p:blipFill>
        <p:spPr>
          <a:xfrm>
            <a:off x="198700" y="1125800"/>
            <a:ext cx="2721526" cy="1755000"/>
          </a:xfrm>
          <a:prstGeom prst="rect">
            <a:avLst/>
          </a:prstGeom>
          <a:noFill/>
          <a:ln>
            <a:noFill/>
          </a:ln>
        </p:spPr>
      </p:pic>
      <p:pic>
        <p:nvPicPr>
          <p:cNvPr id="206" name="Google Shape;206;p25"/>
          <p:cNvPicPr preferRelativeResize="0"/>
          <p:nvPr/>
        </p:nvPicPr>
        <p:blipFill rotWithShape="1">
          <a:blip r:embed="rId4">
            <a:alphaModFix/>
          </a:blip>
          <a:srcRect b="0" l="15298" r="26662" t="7808"/>
          <a:stretch/>
        </p:blipFill>
        <p:spPr>
          <a:xfrm>
            <a:off x="0" y="2947025"/>
            <a:ext cx="3498900" cy="2108200"/>
          </a:xfrm>
          <a:prstGeom prst="rect">
            <a:avLst/>
          </a:prstGeom>
          <a:noFill/>
          <a:ln>
            <a:noFill/>
          </a:ln>
        </p:spPr>
      </p:pic>
      <p:pic>
        <p:nvPicPr>
          <p:cNvPr id="207" name="Google Shape;207;p25"/>
          <p:cNvPicPr preferRelativeResize="0"/>
          <p:nvPr/>
        </p:nvPicPr>
        <p:blipFill>
          <a:blip r:embed="rId5">
            <a:alphaModFix/>
          </a:blip>
          <a:stretch>
            <a:fillRect/>
          </a:stretch>
        </p:blipFill>
        <p:spPr>
          <a:xfrm>
            <a:off x="3596125" y="2528500"/>
            <a:ext cx="5340303" cy="2526735"/>
          </a:xfrm>
          <a:prstGeom prst="rect">
            <a:avLst/>
          </a:prstGeom>
          <a:noFill/>
          <a:ln>
            <a:noFill/>
          </a:ln>
        </p:spPr>
      </p:pic>
      <p:pic>
        <p:nvPicPr>
          <p:cNvPr id="208" name="Google Shape;208;p25" title="Slie 12 new.mp3">
            <a:hlinkClick r:id="rId6"/>
          </p:cNvPr>
          <p:cNvPicPr preferRelativeResize="0"/>
          <p:nvPr/>
        </p:nvPicPr>
        <p:blipFill>
          <a:blip r:embed="rId7">
            <a:alphaModFix/>
          </a:blip>
          <a:stretch>
            <a:fillRect/>
          </a:stretch>
        </p:blipFill>
        <p:spPr>
          <a:xfrm>
            <a:off x="5938076" y="377450"/>
            <a:ext cx="457200" cy="457200"/>
          </a:xfrm>
          <a:prstGeom prst="rect">
            <a:avLst/>
          </a:prstGeom>
          <a:noFill/>
          <a:ln>
            <a:noFill/>
          </a:ln>
        </p:spPr>
      </p:pic>
      <p:pic>
        <p:nvPicPr>
          <p:cNvPr id="209" name="Google Shape;209;p25"/>
          <p:cNvPicPr preferRelativeResize="0"/>
          <p:nvPr/>
        </p:nvPicPr>
        <p:blipFill>
          <a:blip r:embed="rId8">
            <a:alphaModFix/>
          </a:blip>
          <a:stretch>
            <a:fillRect/>
          </a:stretch>
        </p:blipFill>
        <p:spPr>
          <a:xfrm>
            <a:off x="8029576" y="0"/>
            <a:ext cx="1114425" cy="1114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6"/>
          <p:cNvSpPr txBox="1"/>
          <p:nvPr>
            <p:ph type="title"/>
          </p:nvPr>
        </p:nvSpPr>
        <p:spPr>
          <a:xfrm>
            <a:off x="671775" y="105475"/>
            <a:ext cx="3499500" cy="1017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
                <a:latin typeface="Raleway Light"/>
                <a:ea typeface="Raleway Light"/>
                <a:cs typeface="Raleway Light"/>
                <a:sym typeface="Raleway Light"/>
              </a:rPr>
              <a:t>Microcontroller options</a:t>
            </a:r>
            <a:r>
              <a:rPr lang="en"/>
              <a:t> </a:t>
            </a:r>
            <a:endParaRPr/>
          </a:p>
        </p:txBody>
      </p:sp>
      <p:sp>
        <p:nvSpPr>
          <p:cNvPr id="215" name="Google Shape;215;p26"/>
          <p:cNvSpPr txBox="1"/>
          <p:nvPr>
            <p:ph idx="1" type="subTitle"/>
          </p:nvPr>
        </p:nvSpPr>
        <p:spPr>
          <a:xfrm>
            <a:off x="534450" y="2115600"/>
            <a:ext cx="3300900" cy="1654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Selection P</a:t>
            </a:r>
            <a:r>
              <a:rPr lang="en"/>
              <a:t>arameters</a:t>
            </a:r>
            <a:r>
              <a:rPr lang="en"/>
              <a:t> </a:t>
            </a:r>
            <a:endParaRPr/>
          </a:p>
          <a:p>
            <a:pPr indent="-330200" lvl="0" marL="457200" rtl="0" algn="l">
              <a:spcBef>
                <a:spcPts val="0"/>
              </a:spcBef>
              <a:spcAft>
                <a:spcPts val="0"/>
              </a:spcAft>
              <a:buSzPts val="1600"/>
              <a:buChar char="●"/>
            </a:pPr>
            <a:r>
              <a:rPr lang="en"/>
              <a:t>Fast clock speeds</a:t>
            </a:r>
            <a:endParaRPr/>
          </a:p>
          <a:p>
            <a:pPr indent="-330200" lvl="0" marL="457200" rtl="0" algn="l">
              <a:spcBef>
                <a:spcPts val="0"/>
              </a:spcBef>
              <a:spcAft>
                <a:spcPts val="0"/>
              </a:spcAft>
              <a:buSzPts val="1600"/>
              <a:buChar char="●"/>
            </a:pPr>
            <a:r>
              <a:rPr lang="en"/>
              <a:t>Onboard Analog to Digital Converter</a:t>
            </a:r>
            <a:endParaRPr/>
          </a:p>
          <a:p>
            <a:pPr indent="-330200" lvl="0" marL="457200" rtl="0" algn="l">
              <a:spcBef>
                <a:spcPts val="0"/>
              </a:spcBef>
              <a:spcAft>
                <a:spcPts val="0"/>
              </a:spcAft>
              <a:buSzPts val="1600"/>
              <a:buChar char="●"/>
            </a:pPr>
            <a:r>
              <a:rPr lang="en"/>
              <a:t>Plenty of GPIO pins</a:t>
            </a:r>
            <a:endParaRPr/>
          </a:p>
          <a:p>
            <a:pPr indent="-330200" lvl="0" marL="457200" rtl="0" algn="l">
              <a:spcBef>
                <a:spcPts val="0"/>
              </a:spcBef>
              <a:spcAft>
                <a:spcPts val="0"/>
              </a:spcAft>
              <a:buSzPts val="1600"/>
              <a:buChar char="●"/>
            </a:pPr>
            <a:r>
              <a:rPr lang="en"/>
              <a:t>extensive</a:t>
            </a:r>
            <a:r>
              <a:rPr lang="en"/>
              <a:t> </a:t>
            </a:r>
            <a:r>
              <a:rPr lang="en"/>
              <a:t>library</a:t>
            </a:r>
            <a:r>
              <a:rPr lang="en"/>
              <a:t> </a:t>
            </a:r>
            <a:r>
              <a:rPr lang="en"/>
              <a:t>support</a:t>
            </a:r>
            <a:r>
              <a:rPr lang="en"/>
              <a:t> </a:t>
            </a:r>
            <a:endParaRPr/>
          </a:p>
        </p:txBody>
      </p:sp>
      <p:graphicFrame>
        <p:nvGraphicFramePr>
          <p:cNvPr id="216" name="Google Shape;216;p26"/>
          <p:cNvGraphicFramePr/>
          <p:nvPr/>
        </p:nvGraphicFramePr>
        <p:xfrm>
          <a:off x="4572000" y="251297"/>
          <a:ext cx="3000000" cy="3000000"/>
        </p:xfrm>
        <a:graphic>
          <a:graphicData uri="http://schemas.openxmlformats.org/drawingml/2006/table">
            <a:tbl>
              <a:tblPr>
                <a:noFill/>
                <a:tableStyleId>{BA0111C6-2A50-4657-9687-3C247179BE3F}</a:tableStyleId>
              </a:tblPr>
              <a:tblGrid>
                <a:gridCol w="1624275"/>
                <a:gridCol w="1333525"/>
                <a:gridCol w="1614200"/>
              </a:tblGrid>
              <a:tr h="871775">
                <a:tc>
                  <a:txBody>
                    <a:bodyPr/>
                    <a:lstStyle/>
                    <a:p>
                      <a:pPr indent="0" lvl="0" marL="0" rtl="0" algn="l">
                        <a:spcBef>
                          <a:spcPts val="0"/>
                        </a:spcBef>
                        <a:spcAft>
                          <a:spcPts val="0"/>
                        </a:spcAft>
                        <a:buNone/>
                      </a:pPr>
                      <a:r>
                        <a:rPr lang="en" sz="2100">
                          <a:latin typeface="Roboto"/>
                          <a:ea typeface="Roboto"/>
                          <a:cs typeface="Roboto"/>
                          <a:sym typeface="Roboto"/>
                        </a:rPr>
                        <a:t>RP2040</a:t>
                      </a:r>
                      <a:endParaRPr sz="2100">
                        <a:latin typeface="Roboto"/>
                        <a:ea typeface="Roboto"/>
                        <a:cs typeface="Roboto"/>
                        <a:sym typeface="Roboto"/>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2100">
                          <a:latin typeface="Roboto"/>
                          <a:ea typeface="Roboto"/>
                          <a:cs typeface="Roboto"/>
                          <a:sym typeface="Roboto"/>
                        </a:rPr>
                        <a:t>ATmega 32</a:t>
                      </a:r>
                      <a:endParaRPr sz="2100">
                        <a:latin typeface="Roboto"/>
                        <a:ea typeface="Roboto"/>
                        <a:cs typeface="Roboto"/>
                        <a:sym typeface="Roboto"/>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2100">
                          <a:latin typeface="Roboto"/>
                          <a:ea typeface="Roboto"/>
                          <a:cs typeface="Roboto"/>
                          <a:sym typeface="Roboto"/>
                        </a:rPr>
                        <a:t>ESP-S3</a:t>
                      </a:r>
                      <a:endParaRPr sz="2100">
                        <a:latin typeface="Roboto"/>
                        <a:ea typeface="Roboto"/>
                        <a:cs typeface="Roboto"/>
                        <a:sym typeface="Roboto"/>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656800">
                <a:tc>
                  <a:txBody>
                    <a:bodyPr/>
                    <a:lstStyle/>
                    <a:p>
                      <a:pPr indent="0" lvl="0" marL="0" rtl="0" algn="l">
                        <a:spcBef>
                          <a:spcPts val="0"/>
                        </a:spcBef>
                        <a:spcAft>
                          <a:spcPts val="0"/>
                        </a:spcAft>
                        <a:buNone/>
                      </a:pPr>
                      <a:r>
                        <a:rPr lang="en" sz="1200">
                          <a:solidFill>
                            <a:srgbClr val="202124"/>
                          </a:solidFill>
                          <a:latin typeface="Roboto Light"/>
                          <a:ea typeface="Roboto Light"/>
                          <a:cs typeface="Roboto Light"/>
                          <a:sym typeface="Roboto Light"/>
                        </a:rPr>
                        <a:t>Dual-core Arm Cortex-M0+</a:t>
                      </a:r>
                      <a:endParaRPr>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rgbClr val="202124"/>
                          </a:solidFill>
                          <a:latin typeface="Roboto Light"/>
                          <a:ea typeface="Roboto Light"/>
                          <a:cs typeface="Roboto Light"/>
                          <a:sym typeface="Roboto Light"/>
                        </a:rPr>
                        <a:t> </a:t>
                      </a:r>
                      <a:r>
                        <a:rPr lang="en" sz="1000">
                          <a:solidFill>
                            <a:srgbClr val="333333"/>
                          </a:solidFill>
                          <a:latin typeface="Roboto Light"/>
                          <a:ea typeface="Roboto Light"/>
                          <a:cs typeface="Roboto Light"/>
                          <a:sym typeface="Roboto Light"/>
                        </a:rPr>
                        <a:t> </a:t>
                      </a:r>
                      <a:r>
                        <a:rPr lang="en" sz="1300">
                          <a:solidFill>
                            <a:srgbClr val="333333"/>
                          </a:solidFill>
                          <a:latin typeface="Roboto Light"/>
                          <a:ea typeface="Roboto Light"/>
                          <a:cs typeface="Roboto Light"/>
                          <a:sym typeface="Roboto Light"/>
                        </a:rPr>
                        <a:t>low-power 8-bit AVR at 16Mhz clock speed</a:t>
                      </a:r>
                      <a:endParaRPr sz="1500">
                        <a:solidFill>
                          <a:srgbClr val="202124"/>
                        </a:solidFill>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lnSpc>
                          <a:spcPct val="100000"/>
                        </a:lnSpc>
                        <a:spcBef>
                          <a:spcPts val="0"/>
                        </a:spcBef>
                        <a:spcAft>
                          <a:spcPts val="3600"/>
                        </a:spcAft>
                        <a:buNone/>
                      </a:pPr>
                      <a:r>
                        <a:rPr lang="en" sz="1200">
                          <a:solidFill>
                            <a:srgbClr val="404040"/>
                          </a:solidFill>
                          <a:latin typeface="Roboto Light"/>
                          <a:ea typeface="Roboto Light"/>
                          <a:cs typeface="Roboto Light"/>
                          <a:sym typeface="Roboto Light"/>
                        </a:rPr>
                        <a:t>Dual high performance Xtensa® 32-bit LX7 CPU cores</a:t>
                      </a:r>
                      <a:endParaRPr>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548600">
                <a:tc>
                  <a:txBody>
                    <a:bodyPr/>
                    <a:lstStyle/>
                    <a:p>
                      <a:pPr indent="0" lvl="0" marL="0" rtl="0" algn="l">
                        <a:spcBef>
                          <a:spcPts val="0"/>
                        </a:spcBef>
                        <a:spcAft>
                          <a:spcPts val="0"/>
                        </a:spcAft>
                        <a:buNone/>
                      </a:pPr>
                      <a:r>
                        <a:rPr lang="en" sz="1200">
                          <a:solidFill>
                            <a:srgbClr val="202124"/>
                          </a:solidFill>
                          <a:latin typeface="Roboto Light"/>
                          <a:ea typeface="Roboto Light"/>
                          <a:cs typeface="Roboto Light"/>
                          <a:sym typeface="Roboto Light"/>
                        </a:rPr>
                        <a:t>264KB on-chip SRAM</a:t>
                      </a:r>
                      <a:endParaRPr>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rgbClr val="202124"/>
                          </a:solidFill>
                          <a:latin typeface="Roboto Light"/>
                          <a:ea typeface="Roboto Light"/>
                          <a:cs typeface="Roboto Light"/>
                          <a:sym typeface="Roboto Light"/>
                        </a:rPr>
                        <a:t>2 Kilo bytes of internal Static RAM</a:t>
                      </a:r>
                      <a:endParaRPr sz="1200">
                        <a:solidFill>
                          <a:srgbClr val="202124"/>
                        </a:solidFill>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rgbClr val="404040"/>
                          </a:solidFill>
                          <a:latin typeface="Roboto Light"/>
                          <a:ea typeface="Roboto Light"/>
                          <a:cs typeface="Roboto Light"/>
                          <a:sym typeface="Roboto Light"/>
                        </a:rPr>
                        <a:t>Ultra Low Power co-processor</a:t>
                      </a:r>
                      <a:endParaRPr>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708450">
                <a:tc>
                  <a:txBody>
                    <a:bodyPr/>
                    <a:lstStyle/>
                    <a:p>
                      <a:pPr indent="0" lvl="0" marL="0" rtl="0" algn="l">
                        <a:spcBef>
                          <a:spcPts val="0"/>
                        </a:spcBef>
                        <a:spcAft>
                          <a:spcPts val="0"/>
                        </a:spcAft>
                        <a:buNone/>
                      </a:pPr>
                      <a:r>
                        <a:rPr lang="en" sz="1200">
                          <a:solidFill>
                            <a:srgbClr val="222222"/>
                          </a:solidFill>
                          <a:latin typeface="Roboto Light"/>
                          <a:ea typeface="Roboto Light"/>
                          <a:cs typeface="Roboto Light"/>
                          <a:sym typeface="Roboto Light"/>
                        </a:rPr>
                        <a:t>8 × Programmable I/O (PIO) state machines</a:t>
                      </a:r>
                      <a:endParaRPr sz="1200">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rgbClr val="202124"/>
                          </a:solidFill>
                          <a:latin typeface="Roboto Light"/>
                          <a:ea typeface="Roboto Light"/>
                          <a:cs typeface="Roboto Light"/>
                          <a:sym typeface="Roboto Light"/>
                        </a:rPr>
                        <a:t>8 Channel, 10 bit ADC</a:t>
                      </a:r>
                      <a:endParaRPr sz="1200">
                        <a:solidFill>
                          <a:srgbClr val="222222"/>
                        </a:solidFill>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lnSpc>
                          <a:spcPct val="100000"/>
                        </a:lnSpc>
                        <a:spcBef>
                          <a:spcPts val="0"/>
                        </a:spcBef>
                        <a:spcAft>
                          <a:spcPts val="3600"/>
                        </a:spcAft>
                        <a:buNone/>
                      </a:pPr>
                      <a:r>
                        <a:rPr lang="en" sz="1200">
                          <a:solidFill>
                            <a:srgbClr val="404040"/>
                          </a:solidFill>
                          <a:latin typeface="Roboto Light"/>
                          <a:ea typeface="Roboto Light"/>
                          <a:cs typeface="Roboto Light"/>
                          <a:sym typeface="Roboto Light"/>
                        </a:rPr>
                        <a:t>Wi-Fi (2.4 GHz band)Bluetooth Low Energy</a:t>
                      </a:r>
                      <a:endParaRPr>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531625">
                <a:tc>
                  <a:txBody>
                    <a:bodyPr/>
                    <a:lstStyle/>
                    <a:p>
                      <a:pPr indent="0" lvl="0" marL="0" rtl="0" algn="l">
                        <a:lnSpc>
                          <a:spcPct val="100000"/>
                        </a:lnSpc>
                        <a:spcBef>
                          <a:spcPts val="0"/>
                        </a:spcBef>
                        <a:spcAft>
                          <a:spcPts val="4000"/>
                        </a:spcAft>
                        <a:buNone/>
                      </a:pPr>
                      <a:r>
                        <a:rPr lang="en" sz="1200">
                          <a:solidFill>
                            <a:srgbClr val="222222"/>
                          </a:solidFill>
                          <a:latin typeface="Roboto Light"/>
                          <a:ea typeface="Roboto Light"/>
                          <a:cs typeface="Roboto Light"/>
                          <a:sym typeface="Roboto Light"/>
                        </a:rPr>
                        <a:t>Low-power sleep and dormant modes</a:t>
                      </a:r>
                      <a:endParaRPr sz="1200">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lnSpc>
                          <a:spcPct val="100000"/>
                        </a:lnSpc>
                        <a:spcBef>
                          <a:spcPts val="0"/>
                        </a:spcBef>
                        <a:spcAft>
                          <a:spcPts val="4000"/>
                        </a:spcAft>
                        <a:buNone/>
                      </a:pPr>
                      <a:r>
                        <a:rPr lang="en" sz="1200">
                          <a:solidFill>
                            <a:srgbClr val="202124"/>
                          </a:solidFill>
                          <a:latin typeface="Roboto Light"/>
                          <a:ea typeface="Roboto Light"/>
                          <a:cs typeface="Roboto Light"/>
                          <a:sym typeface="Roboto Light"/>
                        </a:rPr>
                        <a:t>32 Kilo of on board flash memory</a:t>
                      </a:r>
                      <a:endParaRPr sz="1200">
                        <a:solidFill>
                          <a:srgbClr val="222222"/>
                        </a:solidFill>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latin typeface="Roboto Light"/>
                          <a:ea typeface="Roboto Light"/>
                          <a:cs typeface="Roboto Light"/>
                          <a:sym typeface="Roboto Light"/>
                        </a:rPr>
                        <a:t>Lots of </a:t>
                      </a:r>
                      <a:r>
                        <a:rPr lang="en">
                          <a:latin typeface="Roboto Light"/>
                          <a:ea typeface="Roboto Light"/>
                          <a:cs typeface="Roboto Light"/>
                          <a:sym typeface="Roboto Light"/>
                        </a:rPr>
                        <a:t>library</a:t>
                      </a:r>
                      <a:r>
                        <a:rPr lang="en">
                          <a:latin typeface="Roboto Light"/>
                          <a:ea typeface="Roboto Light"/>
                          <a:cs typeface="Roboto Light"/>
                          <a:sym typeface="Roboto Light"/>
                        </a:rPr>
                        <a:t> support</a:t>
                      </a:r>
                      <a:endParaRPr>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519950">
                <a:tc>
                  <a:txBody>
                    <a:bodyPr/>
                    <a:lstStyle/>
                    <a:p>
                      <a:pPr indent="0" lvl="0" marL="0" rtl="0" algn="l">
                        <a:lnSpc>
                          <a:spcPct val="150000"/>
                        </a:lnSpc>
                        <a:spcBef>
                          <a:spcPts val="0"/>
                        </a:spcBef>
                        <a:spcAft>
                          <a:spcPts val="4000"/>
                        </a:spcAft>
                        <a:buNone/>
                      </a:pPr>
                      <a:r>
                        <a:rPr b="1" lang="en">
                          <a:solidFill>
                            <a:srgbClr val="222222"/>
                          </a:solidFill>
                          <a:latin typeface="Roboto"/>
                          <a:ea typeface="Roboto"/>
                          <a:cs typeface="Roboto"/>
                          <a:sym typeface="Roboto"/>
                        </a:rPr>
                        <a:t>Unit price- $1</a:t>
                      </a:r>
                      <a:endParaRPr b="1">
                        <a:solidFill>
                          <a:srgbClr val="222222"/>
                        </a:solidFill>
                        <a:latin typeface="Roboto"/>
                        <a:ea typeface="Roboto"/>
                        <a:cs typeface="Roboto"/>
                        <a:sym typeface="Roboto"/>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lnSpc>
                          <a:spcPct val="150000"/>
                        </a:lnSpc>
                        <a:spcBef>
                          <a:spcPts val="0"/>
                        </a:spcBef>
                        <a:spcAft>
                          <a:spcPts val="4000"/>
                        </a:spcAft>
                        <a:buNone/>
                      </a:pPr>
                      <a:r>
                        <a:rPr b="1" lang="en">
                          <a:solidFill>
                            <a:srgbClr val="222222"/>
                          </a:solidFill>
                          <a:latin typeface="Roboto"/>
                          <a:ea typeface="Roboto"/>
                          <a:cs typeface="Roboto"/>
                          <a:sym typeface="Roboto"/>
                        </a:rPr>
                        <a:t>Unit price-$6.66</a:t>
                      </a:r>
                      <a:endParaRPr b="1">
                        <a:solidFill>
                          <a:srgbClr val="222222"/>
                        </a:solidFill>
                        <a:latin typeface="Roboto"/>
                        <a:ea typeface="Roboto"/>
                        <a:cs typeface="Roboto"/>
                        <a:sym typeface="Roboto"/>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Roboto"/>
                          <a:ea typeface="Roboto"/>
                          <a:cs typeface="Roboto"/>
                          <a:sym typeface="Roboto"/>
                        </a:rPr>
                        <a:t>Unit price- $1.85</a:t>
                      </a:r>
                      <a:endParaRPr b="1">
                        <a:latin typeface="Roboto"/>
                        <a:ea typeface="Roboto"/>
                        <a:cs typeface="Roboto"/>
                        <a:sym typeface="Roboto"/>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sp>
        <p:nvSpPr>
          <p:cNvPr id="217" name="Google Shape;217;p26"/>
          <p:cNvSpPr txBox="1"/>
          <p:nvPr/>
        </p:nvSpPr>
        <p:spPr>
          <a:xfrm>
            <a:off x="596025" y="1490075"/>
            <a:ext cx="3112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Lato"/>
                <a:ea typeface="Lato"/>
                <a:cs typeface="Lato"/>
                <a:sym typeface="Lato"/>
              </a:rPr>
              <a:t>Sought after </a:t>
            </a:r>
            <a:r>
              <a:rPr lang="en" sz="1900">
                <a:latin typeface="Lato"/>
                <a:ea typeface="Lato"/>
                <a:cs typeface="Lato"/>
                <a:sym typeface="Lato"/>
              </a:rPr>
              <a:t>specifications</a:t>
            </a:r>
            <a:r>
              <a:rPr lang="en">
                <a:latin typeface="Lato"/>
                <a:ea typeface="Lato"/>
                <a:cs typeface="Lato"/>
                <a:sym typeface="Lato"/>
              </a:rPr>
              <a:t> </a:t>
            </a:r>
            <a:endParaRPr>
              <a:latin typeface="Lato"/>
              <a:ea typeface="Lato"/>
              <a:cs typeface="Lato"/>
              <a:sym typeface="Lato"/>
            </a:endParaRPr>
          </a:p>
        </p:txBody>
      </p:sp>
      <p:pic>
        <p:nvPicPr>
          <p:cNvPr id="218" name="Google Shape;218;p26" title="Slide 14 new.mp3">
            <a:hlinkClick r:id="rId3"/>
          </p:cNvPr>
          <p:cNvPicPr preferRelativeResize="0"/>
          <p:nvPr/>
        </p:nvPicPr>
        <p:blipFill>
          <a:blip r:embed="rId4">
            <a:alphaModFix/>
          </a:blip>
          <a:stretch>
            <a:fillRect/>
          </a:stretch>
        </p:blipFill>
        <p:spPr>
          <a:xfrm>
            <a:off x="0" y="0"/>
            <a:ext cx="457200" cy="457200"/>
          </a:xfrm>
          <a:prstGeom prst="rect">
            <a:avLst/>
          </a:prstGeom>
          <a:noFill/>
          <a:ln>
            <a:noFill/>
          </a:ln>
        </p:spPr>
      </p:pic>
      <p:pic>
        <p:nvPicPr>
          <p:cNvPr id="219" name="Google Shape;219;p26"/>
          <p:cNvPicPr preferRelativeResize="0"/>
          <p:nvPr/>
        </p:nvPicPr>
        <p:blipFill>
          <a:blip r:embed="rId5">
            <a:alphaModFix/>
          </a:blip>
          <a:stretch>
            <a:fillRect/>
          </a:stretch>
        </p:blipFill>
        <p:spPr>
          <a:xfrm>
            <a:off x="0" y="4074900"/>
            <a:ext cx="1068600" cy="1068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7"/>
          <p:cNvSpPr txBox="1"/>
          <p:nvPr>
            <p:ph type="title"/>
          </p:nvPr>
        </p:nvSpPr>
        <p:spPr>
          <a:xfrm>
            <a:off x="699925" y="55325"/>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
              <a:t>RP2040</a:t>
            </a:r>
            <a:endParaRPr b="0"/>
          </a:p>
          <a:p>
            <a:pPr indent="0" lvl="0" marL="0" rtl="0" algn="l">
              <a:spcBef>
                <a:spcPts val="0"/>
              </a:spcBef>
              <a:spcAft>
                <a:spcPts val="0"/>
              </a:spcAft>
              <a:buNone/>
            </a:pPr>
            <a:r>
              <a:rPr b="0" lang="en"/>
              <a:t>Microcontroller</a:t>
            </a:r>
            <a:r>
              <a:rPr b="0" lang="en">
                <a:latin typeface="Raleway Light"/>
                <a:ea typeface="Raleway Light"/>
                <a:cs typeface="Raleway Light"/>
                <a:sym typeface="Raleway Light"/>
              </a:rPr>
              <a:t> </a:t>
            </a:r>
            <a:endParaRPr b="0">
              <a:latin typeface="Raleway Light"/>
              <a:ea typeface="Raleway Light"/>
              <a:cs typeface="Raleway Light"/>
              <a:sym typeface="Raleway Light"/>
            </a:endParaRPr>
          </a:p>
        </p:txBody>
      </p:sp>
      <p:sp>
        <p:nvSpPr>
          <p:cNvPr id="225" name="Google Shape;225;p27"/>
          <p:cNvSpPr txBox="1"/>
          <p:nvPr>
            <p:ph idx="2" type="body"/>
          </p:nvPr>
        </p:nvSpPr>
        <p:spPr>
          <a:xfrm>
            <a:off x="5216525" y="710950"/>
            <a:ext cx="3374400" cy="3630300"/>
          </a:xfrm>
          <a:prstGeom prst="rect">
            <a:avLst/>
          </a:prstGeom>
        </p:spPr>
        <p:txBody>
          <a:bodyPr anchorCtr="0" anchor="t" bIns="91425" lIns="91425" spcFirstLastPara="1" rIns="91425" wrap="square" tIns="91425">
            <a:normAutofit fontScale="92500" lnSpcReduction="10000"/>
          </a:bodyPr>
          <a:lstStyle/>
          <a:p>
            <a:pPr indent="-304958" lvl="0" marL="457200" rtl="0" algn="l">
              <a:lnSpc>
                <a:spcPct val="115000"/>
              </a:lnSpc>
              <a:spcBef>
                <a:spcPts val="1000"/>
              </a:spcBef>
              <a:spcAft>
                <a:spcPts val="0"/>
              </a:spcAft>
              <a:buClr>
                <a:schemeClr val="dk2"/>
              </a:buClr>
              <a:buSzPct val="100000"/>
              <a:buFont typeface="Arial"/>
              <a:buAutoNum type="arabicPeriod"/>
            </a:pPr>
            <a:r>
              <a:rPr lang="en">
                <a:solidFill>
                  <a:schemeClr val="dk2"/>
                </a:solidFill>
                <a:highlight>
                  <a:srgbClr val="FFFFFF"/>
                </a:highlight>
                <a:latin typeface="Arial"/>
                <a:ea typeface="Arial"/>
                <a:cs typeface="Arial"/>
                <a:sym typeface="Arial"/>
              </a:rPr>
              <a:t>Dual-core Arm Cortex-M0+ processor, flexible clock running up to 133 MHz</a:t>
            </a:r>
            <a:endParaRPr>
              <a:solidFill>
                <a:schemeClr val="dk2"/>
              </a:solidFill>
              <a:highlight>
                <a:srgbClr val="FFFFFF"/>
              </a:highlight>
              <a:latin typeface="Arial"/>
              <a:ea typeface="Arial"/>
              <a:cs typeface="Arial"/>
              <a:sym typeface="Arial"/>
            </a:endParaRPr>
          </a:p>
          <a:p>
            <a:pPr indent="-304958" lvl="0" marL="457200" rtl="0" algn="l">
              <a:lnSpc>
                <a:spcPct val="115000"/>
              </a:lnSpc>
              <a:spcBef>
                <a:spcPts val="2000"/>
              </a:spcBef>
              <a:spcAft>
                <a:spcPts val="0"/>
              </a:spcAft>
              <a:buClr>
                <a:schemeClr val="dk2"/>
              </a:buClr>
              <a:buSzPct val="100000"/>
              <a:buFont typeface="Arial"/>
              <a:buAutoNum type="arabicPeriod"/>
            </a:pPr>
            <a:r>
              <a:rPr lang="en">
                <a:solidFill>
                  <a:schemeClr val="dk2"/>
                </a:solidFill>
                <a:latin typeface="Arial"/>
                <a:ea typeface="Arial"/>
                <a:cs typeface="Arial"/>
                <a:sym typeface="Arial"/>
              </a:rPr>
              <a:t>Has support for popular IDEs, such as Visual studio, Arduino, and Thonny </a:t>
            </a:r>
            <a:endParaRPr>
              <a:solidFill>
                <a:schemeClr val="dk2"/>
              </a:solidFill>
              <a:latin typeface="Arial"/>
              <a:ea typeface="Arial"/>
              <a:cs typeface="Arial"/>
              <a:sym typeface="Arial"/>
            </a:endParaRPr>
          </a:p>
          <a:p>
            <a:pPr indent="-304958" lvl="0" marL="457200" rtl="0" algn="l">
              <a:lnSpc>
                <a:spcPct val="115000"/>
              </a:lnSpc>
              <a:spcBef>
                <a:spcPts val="2000"/>
              </a:spcBef>
              <a:spcAft>
                <a:spcPts val="0"/>
              </a:spcAft>
              <a:buClr>
                <a:schemeClr val="dk2"/>
              </a:buClr>
              <a:buSzPct val="100000"/>
              <a:buFont typeface="Arial"/>
              <a:buAutoNum type="arabicPeriod"/>
            </a:pPr>
            <a:r>
              <a:rPr lang="en">
                <a:solidFill>
                  <a:schemeClr val="dk2"/>
                </a:solidFill>
                <a:latin typeface="Arial"/>
                <a:ea typeface="Arial"/>
                <a:cs typeface="Arial"/>
                <a:sym typeface="Arial"/>
              </a:rPr>
              <a:t>Low power modes </a:t>
            </a:r>
            <a:endParaRPr>
              <a:solidFill>
                <a:schemeClr val="dk2"/>
              </a:solidFill>
              <a:latin typeface="Arial"/>
              <a:ea typeface="Arial"/>
              <a:cs typeface="Arial"/>
              <a:sym typeface="Arial"/>
            </a:endParaRPr>
          </a:p>
          <a:p>
            <a:pPr indent="-304958" lvl="0" marL="457200" rtl="0" algn="l">
              <a:lnSpc>
                <a:spcPct val="115000"/>
              </a:lnSpc>
              <a:spcBef>
                <a:spcPts val="2000"/>
              </a:spcBef>
              <a:spcAft>
                <a:spcPts val="0"/>
              </a:spcAft>
              <a:buClr>
                <a:schemeClr val="dk2"/>
              </a:buClr>
              <a:buSzPct val="100000"/>
              <a:buFont typeface="Arial"/>
              <a:buAutoNum type="arabicPeriod"/>
            </a:pPr>
            <a:r>
              <a:rPr lang="en">
                <a:solidFill>
                  <a:schemeClr val="dk2"/>
                </a:solidFill>
                <a:latin typeface="Arial"/>
                <a:ea typeface="Arial"/>
                <a:cs typeface="Arial"/>
                <a:sym typeface="Arial"/>
              </a:rPr>
              <a:t>Large</a:t>
            </a:r>
            <a:r>
              <a:rPr lang="en">
                <a:solidFill>
                  <a:schemeClr val="dk2"/>
                </a:solidFill>
                <a:latin typeface="Arial"/>
                <a:ea typeface="Arial"/>
                <a:cs typeface="Arial"/>
                <a:sym typeface="Arial"/>
              </a:rPr>
              <a:t> community </a:t>
            </a:r>
            <a:r>
              <a:rPr lang="en">
                <a:solidFill>
                  <a:schemeClr val="dk2"/>
                </a:solidFill>
                <a:latin typeface="Arial"/>
                <a:ea typeface="Arial"/>
                <a:cs typeface="Arial"/>
                <a:sym typeface="Arial"/>
              </a:rPr>
              <a:t>support</a:t>
            </a:r>
            <a:r>
              <a:rPr lang="en">
                <a:solidFill>
                  <a:schemeClr val="dk2"/>
                </a:solidFill>
                <a:latin typeface="Arial"/>
                <a:ea typeface="Arial"/>
                <a:cs typeface="Arial"/>
                <a:sym typeface="Arial"/>
              </a:rPr>
              <a:t> on the </a:t>
            </a:r>
            <a:r>
              <a:rPr lang="en">
                <a:solidFill>
                  <a:schemeClr val="dk2"/>
                </a:solidFill>
                <a:latin typeface="Arial"/>
                <a:ea typeface="Arial"/>
                <a:cs typeface="Arial"/>
                <a:sym typeface="Arial"/>
              </a:rPr>
              <a:t>Raspberry</a:t>
            </a:r>
            <a:r>
              <a:rPr lang="en">
                <a:solidFill>
                  <a:schemeClr val="dk2"/>
                </a:solidFill>
                <a:latin typeface="Arial"/>
                <a:ea typeface="Arial"/>
                <a:cs typeface="Arial"/>
                <a:sym typeface="Arial"/>
              </a:rPr>
              <a:t> Pi platform </a:t>
            </a:r>
            <a:endParaRPr>
              <a:solidFill>
                <a:schemeClr val="dk2"/>
              </a:solidFill>
              <a:latin typeface="Arial"/>
              <a:ea typeface="Arial"/>
              <a:cs typeface="Arial"/>
              <a:sym typeface="Arial"/>
            </a:endParaRPr>
          </a:p>
          <a:p>
            <a:pPr indent="-304958" lvl="0" marL="457200" rtl="0" algn="l">
              <a:lnSpc>
                <a:spcPct val="115000"/>
              </a:lnSpc>
              <a:spcBef>
                <a:spcPts val="2000"/>
              </a:spcBef>
              <a:spcAft>
                <a:spcPts val="0"/>
              </a:spcAft>
              <a:buClr>
                <a:schemeClr val="dk2"/>
              </a:buClr>
              <a:buSzPct val="96296"/>
              <a:buFont typeface="Arial"/>
              <a:buAutoNum type="arabicPeriod"/>
            </a:pPr>
            <a:r>
              <a:rPr lang="en">
                <a:solidFill>
                  <a:schemeClr val="dk2"/>
                </a:solidFill>
                <a:latin typeface="Arial"/>
                <a:ea typeface="Arial"/>
                <a:cs typeface="Arial"/>
                <a:sym typeface="Arial"/>
              </a:rPr>
              <a:t>PIO </a:t>
            </a:r>
            <a:r>
              <a:rPr lang="en" sz="1350">
                <a:solidFill>
                  <a:srgbClr val="222222"/>
                </a:solidFill>
                <a:highlight>
                  <a:srgbClr val="FFFFFF"/>
                </a:highlight>
                <a:latin typeface="Arial"/>
                <a:ea typeface="Arial"/>
                <a:cs typeface="Arial"/>
                <a:sym typeface="Arial"/>
              </a:rPr>
              <a:t>state machines for custom </a:t>
            </a:r>
            <a:r>
              <a:rPr lang="en" sz="1350">
                <a:solidFill>
                  <a:srgbClr val="222222"/>
                </a:solidFill>
                <a:highlight>
                  <a:srgbClr val="FFFFFF"/>
                </a:highlight>
                <a:latin typeface="Arial"/>
                <a:ea typeface="Arial"/>
                <a:cs typeface="Arial"/>
                <a:sym typeface="Arial"/>
              </a:rPr>
              <a:t>peripherals</a:t>
            </a:r>
            <a:r>
              <a:rPr lang="en" sz="1350">
                <a:solidFill>
                  <a:srgbClr val="222222"/>
                </a:solidFill>
                <a:highlight>
                  <a:srgbClr val="FFFFFF"/>
                </a:highlight>
                <a:latin typeface="Arial"/>
                <a:ea typeface="Arial"/>
                <a:cs typeface="Arial"/>
                <a:sym typeface="Arial"/>
              </a:rPr>
              <a:t> </a:t>
            </a:r>
            <a:endParaRPr sz="1350">
              <a:solidFill>
                <a:srgbClr val="222222"/>
              </a:solidFill>
              <a:highlight>
                <a:srgbClr val="FFFFFF"/>
              </a:highlight>
              <a:latin typeface="Arial"/>
              <a:ea typeface="Arial"/>
              <a:cs typeface="Arial"/>
              <a:sym typeface="Arial"/>
            </a:endParaRPr>
          </a:p>
          <a:p>
            <a:pPr indent="-307895" lvl="0" marL="457200" rtl="0" algn="l">
              <a:lnSpc>
                <a:spcPct val="115000"/>
              </a:lnSpc>
              <a:spcBef>
                <a:spcPts val="2000"/>
              </a:spcBef>
              <a:spcAft>
                <a:spcPts val="2000"/>
              </a:spcAft>
              <a:buClr>
                <a:srgbClr val="222222"/>
              </a:buClr>
              <a:buSzPct val="100000"/>
              <a:buFont typeface="Arial"/>
              <a:buAutoNum type="arabicPeriod"/>
            </a:pPr>
            <a:r>
              <a:rPr lang="en" sz="1350">
                <a:solidFill>
                  <a:srgbClr val="222222"/>
                </a:solidFill>
                <a:highlight>
                  <a:srgbClr val="FFFFFF"/>
                </a:highlight>
                <a:latin typeface="Arial"/>
                <a:ea typeface="Arial"/>
                <a:cs typeface="Arial"/>
                <a:sym typeface="Arial"/>
              </a:rPr>
              <a:t>And </a:t>
            </a:r>
            <a:r>
              <a:rPr lang="en" sz="1350">
                <a:solidFill>
                  <a:srgbClr val="222222"/>
                </a:solidFill>
                <a:highlight>
                  <a:srgbClr val="FFFFFF"/>
                </a:highlight>
                <a:latin typeface="Arial"/>
                <a:ea typeface="Arial"/>
                <a:cs typeface="Arial"/>
                <a:sym typeface="Arial"/>
              </a:rPr>
              <a:t>ability</a:t>
            </a:r>
            <a:r>
              <a:rPr lang="en" sz="1350">
                <a:solidFill>
                  <a:srgbClr val="222222"/>
                </a:solidFill>
                <a:highlight>
                  <a:srgbClr val="FFFFFF"/>
                </a:highlight>
                <a:latin typeface="Arial"/>
                <a:ea typeface="Arial"/>
                <a:cs typeface="Arial"/>
                <a:sym typeface="Arial"/>
              </a:rPr>
              <a:t> to supply flash memory up to 16MB for boot rom </a:t>
            </a:r>
            <a:endParaRPr sz="1350">
              <a:solidFill>
                <a:srgbClr val="222222"/>
              </a:solidFill>
              <a:highlight>
                <a:srgbClr val="FFFFFF"/>
              </a:highlight>
              <a:latin typeface="Arial"/>
              <a:ea typeface="Arial"/>
              <a:cs typeface="Arial"/>
              <a:sym typeface="Arial"/>
            </a:endParaRPr>
          </a:p>
        </p:txBody>
      </p:sp>
      <p:sp>
        <p:nvSpPr>
          <p:cNvPr id="226" name="Google Shape;226;p27"/>
          <p:cNvSpPr txBox="1"/>
          <p:nvPr/>
        </p:nvSpPr>
        <p:spPr>
          <a:xfrm>
            <a:off x="5174225" y="240625"/>
            <a:ext cx="345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Chosen for………</a:t>
            </a:r>
            <a:endParaRPr b="1"/>
          </a:p>
        </p:txBody>
      </p:sp>
      <p:pic>
        <p:nvPicPr>
          <p:cNvPr id="227" name="Google Shape;227;p27"/>
          <p:cNvPicPr preferRelativeResize="0"/>
          <p:nvPr/>
        </p:nvPicPr>
        <p:blipFill>
          <a:blip r:embed="rId3">
            <a:alphaModFix/>
          </a:blip>
          <a:stretch>
            <a:fillRect/>
          </a:stretch>
        </p:blipFill>
        <p:spPr>
          <a:xfrm>
            <a:off x="603575" y="1742525"/>
            <a:ext cx="3035975" cy="2364400"/>
          </a:xfrm>
          <a:prstGeom prst="rect">
            <a:avLst/>
          </a:prstGeom>
          <a:noFill/>
          <a:ln>
            <a:noFill/>
          </a:ln>
        </p:spPr>
      </p:pic>
      <p:pic>
        <p:nvPicPr>
          <p:cNvPr id="228" name="Google Shape;228;p27" title="slide28.mp3">
            <a:hlinkClick r:id="rId4"/>
          </p:cNvPr>
          <p:cNvPicPr preferRelativeResize="0"/>
          <p:nvPr/>
        </p:nvPicPr>
        <p:blipFill>
          <a:blip r:embed="rId5">
            <a:alphaModFix/>
          </a:blip>
          <a:stretch>
            <a:fillRect/>
          </a:stretch>
        </p:blipFill>
        <p:spPr>
          <a:xfrm>
            <a:off x="0" y="0"/>
            <a:ext cx="457200" cy="457200"/>
          </a:xfrm>
          <a:prstGeom prst="rect">
            <a:avLst/>
          </a:prstGeom>
          <a:noFill/>
          <a:ln>
            <a:noFill/>
          </a:ln>
        </p:spPr>
      </p:pic>
      <p:pic>
        <p:nvPicPr>
          <p:cNvPr id="229" name="Google Shape;229;p27"/>
          <p:cNvPicPr preferRelativeResize="0"/>
          <p:nvPr/>
        </p:nvPicPr>
        <p:blipFill>
          <a:blip r:embed="rId6">
            <a:alphaModFix/>
          </a:blip>
          <a:stretch>
            <a:fillRect/>
          </a:stretch>
        </p:blipFill>
        <p:spPr>
          <a:xfrm>
            <a:off x="8275400" y="4287950"/>
            <a:ext cx="868600" cy="868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8"/>
          <p:cNvSpPr txBox="1"/>
          <p:nvPr>
            <p:ph type="title"/>
          </p:nvPr>
        </p:nvSpPr>
        <p:spPr>
          <a:xfrm>
            <a:off x="296925" y="0"/>
            <a:ext cx="3300900" cy="1122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
                <a:latin typeface="Lato Light"/>
                <a:ea typeface="Lato Light"/>
                <a:cs typeface="Lato Light"/>
                <a:sym typeface="Lato Light"/>
              </a:rPr>
              <a:t>Digital to Analog Converter </a:t>
            </a:r>
            <a:endParaRPr b="0">
              <a:latin typeface="Lato Light"/>
              <a:ea typeface="Lato Light"/>
              <a:cs typeface="Lato Light"/>
              <a:sym typeface="Lato Light"/>
            </a:endParaRPr>
          </a:p>
        </p:txBody>
      </p:sp>
      <p:sp>
        <p:nvSpPr>
          <p:cNvPr id="235" name="Google Shape;235;p28"/>
          <p:cNvSpPr txBox="1"/>
          <p:nvPr>
            <p:ph idx="2" type="body"/>
          </p:nvPr>
        </p:nvSpPr>
        <p:spPr>
          <a:xfrm>
            <a:off x="63950" y="1869625"/>
            <a:ext cx="4313100" cy="3099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PLL Clock Generation</a:t>
            </a:r>
            <a:endParaRPr/>
          </a:p>
          <a:p>
            <a:pPr indent="0" lvl="0" marL="0" rtl="0" algn="l">
              <a:spcBef>
                <a:spcPts val="1200"/>
              </a:spcBef>
              <a:spcAft>
                <a:spcPts val="0"/>
              </a:spcAft>
              <a:buNone/>
            </a:pPr>
            <a:r>
              <a:rPr lang="en" sz="1100"/>
              <a:t>Without the presence of a Master clock we can still operate in I2S interface form simple </a:t>
            </a:r>
            <a:r>
              <a:rPr lang="en" sz="1100"/>
              <a:t>quality</a:t>
            </a:r>
            <a:r>
              <a:rPr lang="en" sz="1100"/>
              <a:t> sound. </a:t>
            </a:r>
            <a:endParaRPr sz="1100"/>
          </a:p>
          <a:p>
            <a:pPr indent="0" lvl="0" marL="0" rtl="0" algn="l">
              <a:spcBef>
                <a:spcPts val="1200"/>
              </a:spcBef>
              <a:spcAft>
                <a:spcPts val="0"/>
              </a:spcAft>
              <a:buNone/>
            </a:pPr>
            <a:r>
              <a:rPr lang="en"/>
              <a:t>Volume Control</a:t>
            </a:r>
            <a:endParaRPr/>
          </a:p>
          <a:p>
            <a:pPr indent="0" lvl="0" marL="0" rtl="0" algn="l">
              <a:spcBef>
                <a:spcPts val="1200"/>
              </a:spcBef>
              <a:spcAft>
                <a:spcPts val="0"/>
              </a:spcAft>
              <a:buNone/>
            </a:pPr>
            <a:r>
              <a:rPr lang="en" sz="1100"/>
              <a:t>allows for digital controls such as Volume control and automute functions.</a:t>
            </a:r>
            <a:endParaRPr sz="1100"/>
          </a:p>
          <a:p>
            <a:pPr indent="0" lvl="0" marL="0" rtl="0" algn="l">
              <a:spcBef>
                <a:spcPts val="1200"/>
              </a:spcBef>
              <a:spcAft>
                <a:spcPts val="0"/>
              </a:spcAft>
              <a:buNone/>
            </a:pPr>
            <a:r>
              <a:rPr lang="en"/>
              <a:t>Support for standard interfaces</a:t>
            </a:r>
            <a:endParaRPr/>
          </a:p>
          <a:p>
            <a:pPr indent="0" lvl="0" marL="0" rtl="0" algn="l">
              <a:spcBef>
                <a:spcPts val="1200"/>
              </a:spcBef>
              <a:spcAft>
                <a:spcPts val="0"/>
              </a:spcAft>
              <a:buNone/>
            </a:pPr>
            <a:r>
              <a:rPr lang="en" sz="1100"/>
              <a:t> has three modes two of </a:t>
            </a:r>
            <a:r>
              <a:rPr lang="en" sz="1100"/>
              <a:t>which</a:t>
            </a:r>
            <a:r>
              <a:rPr lang="en" sz="1100"/>
              <a:t> allows for I2C and SPI making programming and firmware </a:t>
            </a:r>
            <a:r>
              <a:rPr lang="en" sz="1100"/>
              <a:t>implementation</a:t>
            </a:r>
            <a:r>
              <a:rPr lang="en" sz="1100"/>
              <a:t> super simple. </a:t>
            </a:r>
            <a:endParaRPr sz="1100"/>
          </a:p>
          <a:p>
            <a:pPr indent="0" lvl="0" marL="0" rtl="0" algn="l">
              <a:spcBef>
                <a:spcPts val="1200"/>
              </a:spcBef>
              <a:spcAft>
                <a:spcPts val="1200"/>
              </a:spcAft>
              <a:buNone/>
            </a:pPr>
            <a:r>
              <a:t/>
            </a:r>
            <a:endParaRPr sz="1100"/>
          </a:p>
        </p:txBody>
      </p:sp>
      <p:pic>
        <p:nvPicPr>
          <p:cNvPr id="236" name="Google Shape;236;p28"/>
          <p:cNvPicPr preferRelativeResize="0"/>
          <p:nvPr/>
        </p:nvPicPr>
        <p:blipFill>
          <a:blip r:embed="rId3">
            <a:alphaModFix/>
          </a:blip>
          <a:stretch>
            <a:fillRect/>
          </a:stretch>
        </p:blipFill>
        <p:spPr>
          <a:xfrm>
            <a:off x="4572000" y="-11050"/>
            <a:ext cx="1436650" cy="913650"/>
          </a:xfrm>
          <a:prstGeom prst="rect">
            <a:avLst/>
          </a:prstGeom>
          <a:noFill/>
          <a:ln>
            <a:noFill/>
          </a:ln>
        </p:spPr>
      </p:pic>
      <p:sp>
        <p:nvSpPr>
          <p:cNvPr id="237" name="Google Shape;237;p28"/>
          <p:cNvSpPr txBox="1"/>
          <p:nvPr/>
        </p:nvSpPr>
        <p:spPr>
          <a:xfrm>
            <a:off x="186350" y="1316925"/>
            <a:ext cx="352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Roboto Light"/>
                <a:ea typeface="Roboto Light"/>
                <a:cs typeface="Roboto Light"/>
                <a:sym typeface="Roboto Light"/>
              </a:rPr>
              <a:t>Sought after features</a:t>
            </a:r>
            <a:r>
              <a:rPr lang="en" sz="2000">
                <a:latin typeface="Lato"/>
                <a:ea typeface="Lato"/>
                <a:cs typeface="Lato"/>
                <a:sym typeface="Lato"/>
              </a:rPr>
              <a:t> </a:t>
            </a:r>
            <a:endParaRPr sz="2000">
              <a:latin typeface="Lato"/>
              <a:ea typeface="Lato"/>
              <a:cs typeface="Lato"/>
              <a:sym typeface="Lato"/>
            </a:endParaRPr>
          </a:p>
        </p:txBody>
      </p:sp>
      <p:graphicFrame>
        <p:nvGraphicFramePr>
          <p:cNvPr id="238" name="Google Shape;238;p28"/>
          <p:cNvGraphicFramePr/>
          <p:nvPr/>
        </p:nvGraphicFramePr>
        <p:xfrm>
          <a:off x="4565988" y="1035047"/>
          <a:ext cx="3000000" cy="3000000"/>
        </p:xfrm>
        <a:graphic>
          <a:graphicData uri="http://schemas.openxmlformats.org/drawingml/2006/table">
            <a:tbl>
              <a:tblPr>
                <a:noFill/>
                <a:tableStyleId>{BA0111C6-2A50-4657-9687-3C247179BE3F}</a:tableStyleId>
              </a:tblPr>
              <a:tblGrid>
                <a:gridCol w="1436650"/>
                <a:gridCol w="1499050"/>
                <a:gridCol w="1636300"/>
              </a:tblGrid>
              <a:tr h="449725">
                <a:tc>
                  <a:txBody>
                    <a:bodyPr/>
                    <a:lstStyle/>
                    <a:p>
                      <a:pPr indent="0" lvl="0" marL="0" rtl="0" algn="l">
                        <a:spcBef>
                          <a:spcPts val="0"/>
                        </a:spcBef>
                        <a:spcAft>
                          <a:spcPts val="0"/>
                        </a:spcAft>
                        <a:buNone/>
                      </a:pPr>
                      <a:r>
                        <a:rPr lang="en" sz="1800"/>
                        <a:t>PCM5122</a:t>
                      </a:r>
                      <a:endParaRPr sz="1800"/>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800"/>
                        <a:t>PCM5102</a:t>
                      </a:r>
                      <a:r>
                        <a:rPr lang="en" sz="1800"/>
                        <a:t> </a:t>
                      </a:r>
                      <a:endParaRPr sz="1800"/>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800"/>
                        <a:t>UDA1334ATS</a:t>
                      </a:r>
                      <a:endParaRPr sz="1800"/>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656800">
                <a:tc>
                  <a:txBody>
                    <a:bodyPr/>
                    <a:lstStyle/>
                    <a:p>
                      <a:pPr indent="0" lvl="0" marL="0" rtl="0" algn="l">
                        <a:spcBef>
                          <a:spcPts val="0"/>
                        </a:spcBef>
                        <a:spcAft>
                          <a:spcPts val="0"/>
                        </a:spcAft>
                        <a:buNone/>
                      </a:pPr>
                      <a:r>
                        <a:rPr lang="en" sz="1200">
                          <a:solidFill>
                            <a:schemeClr val="accent1"/>
                          </a:solidFill>
                          <a:latin typeface="Roboto Light"/>
                          <a:ea typeface="Roboto Light"/>
                          <a:cs typeface="Roboto Light"/>
                          <a:sym typeface="Roboto Light"/>
                        </a:rPr>
                        <a:t>Software and hardware configurable for I2C,I2S,SPI</a:t>
                      </a:r>
                      <a:endParaRPr sz="1200">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rgbClr val="202124"/>
                          </a:solidFill>
                          <a:latin typeface="Roboto Light"/>
                          <a:ea typeface="Roboto Light"/>
                          <a:cs typeface="Roboto Light"/>
                          <a:sym typeface="Roboto Light"/>
                        </a:rPr>
                        <a:t> </a:t>
                      </a:r>
                      <a:r>
                        <a:rPr lang="en" sz="1200">
                          <a:solidFill>
                            <a:srgbClr val="333333"/>
                          </a:solidFill>
                          <a:latin typeface="Roboto Light"/>
                          <a:ea typeface="Roboto Light"/>
                          <a:cs typeface="Roboto Light"/>
                          <a:sym typeface="Roboto Light"/>
                        </a:rPr>
                        <a:t> Only </a:t>
                      </a:r>
                      <a:r>
                        <a:rPr lang="en" sz="1200">
                          <a:solidFill>
                            <a:srgbClr val="333333"/>
                          </a:solidFill>
                          <a:latin typeface="Roboto Light"/>
                          <a:ea typeface="Roboto Light"/>
                          <a:cs typeface="Roboto Light"/>
                          <a:sym typeface="Roboto Light"/>
                        </a:rPr>
                        <a:t>hardware</a:t>
                      </a:r>
                      <a:r>
                        <a:rPr lang="en" sz="1200">
                          <a:solidFill>
                            <a:srgbClr val="333333"/>
                          </a:solidFill>
                          <a:latin typeface="Roboto Light"/>
                          <a:ea typeface="Roboto Light"/>
                          <a:cs typeface="Roboto Light"/>
                          <a:sym typeface="Roboto Light"/>
                        </a:rPr>
                        <a:t> configurable </a:t>
                      </a:r>
                      <a:endParaRPr sz="1200">
                        <a:solidFill>
                          <a:srgbClr val="202124"/>
                        </a:solidFill>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lnSpc>
                          <a:spcPct val="100000"/>
                        </a:lnSpc>
                        <a:spcBef>
                          <a:spcPts val="0"/>
                        </a:spcBef>
                        <a:spcAft>
                          <a:spcPts val="3600"/>
                        </a:spcAft>
                        <a:buNone/>
                      </a:pPr>
                      <a:r>
                        <a:rPr lang="en" sz="1200">
                          <a:solidFill>
                            <a:srgbClr val="404040"/>
                          </a:solidFill>
                          <a:latin typeface="Roboto Light"/>
                          <a:ea typeface="Roboto Light"/>
                          <a:cs typeface="Roboto Light"/>
                          <a:sym typeface="Roboto Light"/>
                        </a:rPr>
                        <a:t>Only hardware </a:t>
                      </a:r>
                      <a:r>
                        <a:rPr lang="en" sz="1200">
                          <a:solidFill>
                            <a:srgbClr val="404040"/>
                          </a:solidFill>
                          <a:latin typeface="Roboto Light"/>
                          <a:ea typeface="Roboto Light"/>
                          <a:cs typeface="Roboto Light"/>
                          <a:sym typeface="Roboto Light"/>
                        </a:rPr>
                        <a:t>configurable</a:t>
                      </a:r>
                      <a:r>
                        <a:rPr lang="en" sz="1200">
                          <a:solidFill>
                            <a:srgbClr val="404040"/>
                          </a:solidFill>
                          <a:latin typeface="Roboto Light"/>
                          <a:ea typeface="Roboto Light"/>
                          <a:cs typeface="Roboto Light"/>
                          <a:sym typeface="Roboto Light"/>
                        </a:rPr>
                        <a:t> </a:t>
                      </a:r>
                      <a:endParaRPr sz="1200">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548600">
                <a:tc>
                  <a:txBody>
                    <a:bodyPr/>
                    <a:lstStyle/>
                    <a:p>
                      <a:pPr indent="0" lvl="0" marL="0" rtl="0" algn="l">
                        <a:spcBef>
                          <a:spcPts val="0"/>
                        </a:spcBef>
                        <a:spcAft>
                          <a:spcPts val="0"/>
                        </a:spcAft>
                        <a:buNone/>
                      </a:pPr>
                      <a:r>
                        <a:rPr lang="en" sz="1200">
                          <a:solidFill>
                            <a:schemeClr val="accent1"/>
                          </a:solidFill>
                          <a:latin typeface="Roboto Light"/>
                          <a:ea typeface="Roboto Light"/>
                          <a:cs typeface="Roboto Light"/>
                          <a:sym typeface="Roboto Light"/>
                        </a:rPr>
                        <a:t>I</a:t>
                      </a:r>
                      <a:r>
                        <a:rPr lang="en" sz="1200">
                          <a:solidFill>
                            <a:schemeClr val="accent1"/>
                          </a:solidFill>
                          <a:latin typeface="Roboto Light"/>
                          <a:ea typeface="Roboto Light"/>
                          <a:cs typeface="Roboto Light"/>
                          <a:sym typeface="Roboto Light"/>
                        </a:rPr>
                        <a:t>ntegrated PLL to drive system clock</a:t>
                      </a:r>
                      <a:endParaRPr sz="1200">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rgbClr val="202124"/>
                          </a:solidFill>
                          <a:latin typeface="Roboto Light"/>
                          <a:ea typeface="Roboto Light"/>
                          <a:cs typeface="Roboto Light"/>
                          <a:sym typeface="Roboto Light"/>
                        </a:rPr>
                        <a:t>Integrated PLL</a:t>
                      </a:r>
                      <a:endParaRPr sz="1200">
                        <a:solidFill>
                          <a:srgbClr val="202124"/>
                        </a:solidFill>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rgbClr val="404040"/>
                          </a:solidFill>
                          <a:latin typeface="Roboto Light"/>
                          <a:ea typeface="Roboto Light"/>
                          <a:cs typeface="Roboto Light"/>
                          <a:sym typeface="Roboto Light"/>
                        </a:rPr>
                        <a:t>Integrated PLL</a:t>
                      </a:r>
                      <a:endParaRPr sz="1200">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708450">
                <a:tc>
                  <a:txBody>
                    <a:bodyPr/>
                    <a:lstStyle/>
                    <a:p>
                      <a:pPr indent="0" lvl="0" marL="0" rtl="0" algn="l">
                        <a:lnSpc>
                          <a:spcPct val="142857"/>
                        </a:lnSpc>
                        <a:spcBef>
                          <a:spcPts val="0"/>
                        </a:spcBef>
                        <a:spcAft>
                          <a:spcPts val="4200"/>
                        </a:spcAft>
                        <a:buNone/>
                      </a:pPr>
                      <a:r>
                        <a:rPr lang="en" sz="1200">
                          <a:solidFill>
                            <a:srgbClr val="555555"/>
                          </a:solidFill>
                          <a:latin typeface="Roboto Light"/>
                          <a:ea typeface="Roboto Light"/>
                          <a:cs typeface="Roboto Light"/>
                          <a:sym typeface="Roboto Light"/>
                        </a:rPr>
                        <a:t>Accepts 16-, 20-, 24-, and 32-Bit Audio Data</a:t>
                      </a:r>
                      <a:endParaRPr sz="1200">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lnSpc>
                          <a:spcPct val="142857"/>
                        </a:lnSpc>
                        <a:spcBef>
                          <a:spcPts val="0"/>
                        </a:spcBef>
                        <a:spcAft>
                          <a:spcPts val="4200"/>
                        </a:spcAft>
                        <a:buNone/>
                      </a:pPr>
                      <a:r>
                        <a:rPr lang="en" sz="1200">
                          <a:solidFill>
                            <a:srgbClr val="555555"/>
                          </a:solidFill>
                          <a:latin typeface="Roboto Light"/>
                          <a:ea typeface="Roboto Light"/>
                          <a:cs typeface="Roboto Light"/>
                          <a:sym typeface="Roboto Light"/>
                        </a:rPr>
                        <a:t>Accepts 16-, 20-, 24-, and 32-Bit Audio Data</a:t>
                      </a:r>
                      <a:endParaRPr sz="1200">
                        <a:solidFill>
                          <a:srgbClr val="222222"/>
                        </a:solidFill>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lnSpc>
                          <a:spcPct val="142857"/>
                        </a:lnSpc>
                        <a:spcBef>
                          <a:spcPts val="0"/>
                        </a:spcBef>
                        <a:spcAft>
                          <a:spcPts val="4200"/>
                        </a:spcAft>
                        <a:buNone/>
                      </a:pPr>
                      <a:r>
                        <a:rPr lang="en" sz="1200">
                          <a:solidFill>
                            <a:srgbClr val="555555"/>
                          </a:solidFill>
                          <a:latin typeface="Roboto Light"/>
                          <a:ea typeface="Roboto Light"/>
                          <a:cs typeface="Roboto Light"/>
                          <a:sym typeface="Roboto Light"/>
                        </a:rPr>
                        <a:t>Accepts 16-, 20-, 24-</a:t>
                      </a:r>
                      <a:endParaRPr sz="1200">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531625">
                <a:tc>
                  <a:txBody>
                    <a:bodyPr/>
                    <a:lstStyle/>
                    <a:p>
                      <a:pPr indent="0" lvl="0" marL="0" rtl="0" algn="l">
                        <a:lnSpc>
                          <a:spcPct val="100000"/>
                        </a:lnSpc>
                        <a:spcBef>
                          <a:spcPts val="0"/>
                        </a:spcBef>
                        <a:spcAft>
                          <a:spcPts val="4000"/>
                        </a:spcAft>
                        <a:buNone/>
                      </a:pPr>
                      <a:r>
                        <a:rPr lang="en" sz="1200">
                          <a:latin typeface="Roboto Light"/>
                          <a:ea typeface="Roboto Light"/>
                          <a:cs typeface="Roboto Light"/>
                          <a:sym typeface="Roboto Light"/>
                        </a:rPr>
                        <a:t>dB rating 112</a:t>
                      </a:r>
                      <a:endParaRPr sz="1200">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4000"/>
                        </a:spcAft>
                        <a:buNone/>
                      </a:pPr>
                      <a:r>
                        <a:rPr lang="en" sz="1200">
                          <a:latin typeface="Roboto Light"/>
                          <a:ea typeface="Roboto Light"/>
                          <a:cs typeface="Roboto Light"/>
                          <a:sym typeface="Roboto Light"/>
                        </a:rPr>
                        <a:t> dB rating 112</a:t>
                      </a:r>
                      <a:endParaRPr sz="1200">
                        <a:solidFill>
                          <a:srgbClr val="222222"/>
                        </a:solidFill>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Light"/>
                          <a:ea typeface="Roboto Light"/>
                          <a:cs typeface="Roboto Light"/>
                          <a:sym typeface="Roboto Light"/>
                        </a:rPr>
                        <a:t>dB 100</a:t>
                      </a:r>
                      <a:endParaRPr sz="1200">
                        <a:latin typeface="Roboto Light"/>
                        <a:ea typeface="Roboto Light"/>
                        <a:cs typeface="Roboto Light"/>
                        <a:sym typeface="Roboto Light"/>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51350">
                <a:tc>
                  <a:txBody>
                    <a:bodyPr/>
                    <a:lstStyle/>
                    <a:p>
                      <a:pPr indent="0" lvl="0" marL="0" rtl="0" algn="l">
                        <a:lnSpc>
                          <a:spcPct val="150000"/>
                        </a:lnSpc>
                        <a:spcBef>
                          <a:spcPts val="0"/>
                        </a:spcBef>
                        <a:spcAft>
                          <a:spcPts val="4000"/>
                        </a:spcAft>
                        <a:buNone/>
                      </a:pPr>
                      <a:r>
                        <a:rPr lang="en">
                          <a:solidFill>
                            <a:srgbClr val="222222"/>
                          </a:solidFill>
                        </a:rPr>
                        <a:t>Unit price- $3.10</a:t>
                      </a:r>
                      <a:endParaRPr>
                        <a:solidFill>
                          <a:srgbClr val="222222"/>
                        </a:solidFill>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lnSpc>
                          <a:spcPct val="150000"/>
                        </a:lnSpc>
                        <a:spcBef>
                          <a:spcPts val="0"/>
                        </a:spcBef>
                        <a:spcAft>
                          <a:spcPts val="4000"/>
                        </a:spcAft>
                        <a:buNone/>
                      </a:pPr>
                      <a:r>
                        <a:rPr lang="en">
                          <a:solidFill>
                            <a:srgbClr val="222222"/>
                          </a:solidFill>
                        </a:rPr>
                        <a:t>Unit price-$2.59</a:t>
                      </a:r>
                      <a:endParaRPr>
                        <a:solidFill>
                          <a:srgbClr val="222222"/>
                        </a:solidFill>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t>Unit price- $2.84</a:t>
                      </a:r>
                      <a:endParaRPr/>
                    </a:p>
                    <a:p>
                      <a:pPr indent="0" lvl="0" marL="0" rtl="0" algn="l">
                        <a:spcBef>
                          <a:spcPts val="0"/>
                        </a:spcBef>
                        <a:spcAft>
                          <a:spcPts val="0"/>
                        </a:spcAft>
                        <a:buNone/>
                      </a:pPr>
                      <a:r>
                        <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pic>
        <p:nvPicPr>
          <p:cNvPr id="239" name="Google Shape;239;p28"/>
          <p:cNvPicPr preferRelativeResize="0"/>
          <p:nvPr/>
        </p:nvPicPr>
        <p:blipFill>
          <a:blip r:embed="rId4">
            <a:alphaModFix/>
          </a:blip>
          <a:stretch>
            <a:fillRect/>
          </a:stretch>
        </p:blipFill>
        <p:spPr>
          <a:xfrm>
            <a:off x="7761575" y="-11050"/>
            <a:ext cx="1382425" cy="913650"/>
          </a:xfrm>
          <a:prstGeom prst="rect">
            <a:avLst/>
          </a:prstGeom>
          <a:noFill/>
          <a:ln>
            <a:noFill/>
          </a:ln>
        </p:spPr>
      </p:pic>
      <p:pic>
        <p:nvPicPr>
          <p:cNvPr id="240" name="Google Shape;240;p28"/>
          <p:cNvPicPr preferRelativeResize="0"/>
          <p:nvPr/>
        </p:nvPicPr>
        <p:blipFill>
          <a:blip r:embed="rId5">
            <a:alphaModFix/>
          </a:blip>
          <a:stretch>
            <a:fillRect/>
          </a:stretch>
        </p:blipFill>
        <p:spPr>
          <a:xfrm>
            <a:off x="6196275" y="-14300"/>
            <a:ext cx="1311424" cy="880475"/>
          </a:xfrm>
          <a:prstGeom prst="rect">
            <a:avLst/>
          </a:prstGeom>
          <a:noFill/>
          <a:ln>
            <a:noFill/>
          </a:ln>
        </p:spPr>
      </p:pic>
      <p:pic>
        <p:nvPicPr>
          <p:cNvPr id="241" name="Google Shape;241;p28" title="slide 16 new.mp3">
            <a:hlinkClick r:id="rId6"/>
          </p:cNvPr>
          <p:cNvPicPr preferRelativeResize="0"/>
          <p:nvPr/>
        </p:nvPicPr>
        <p:blipFill>
          <a:blip r:embed="rId7">
            <a:alphaModFix/>
          </a:blip>
          <a:stretch>
            <a:fillRect/>
          </a:stretch>
        </p:blipFill>
        <p:spPr>
          <a:xfrm>
            <a:off x="0" y="0"/>
            <a:ext cx="457200" cy="457200"/>
          </a:xfrm>
          <a:prstGeom prst="rect">
            <a:avLst/>
          </a:prstGeom>
          <a:noFill/>
          <a:ln>
            <a:noFill/>
          </a:ln>
        </p:spPr>
      </p:pic>
      <p:pic>
        <p:nvPicPr>
          <p:cNvPr id="242" name="Google Shape;242;p28"/>
          <p:cNvPicPr preferRelativeResize="0"/>
          <p:nvPr/>
        </p:nvPicPr>
        <p:blipFill>
          <a:blip r:embed="rId8">
            <a:alphaModFix/>
          </a:blip>
          <a:stretch>
            <a:fillRect/>
          </a:stretch>
        </p:blipFill>
        <p:spPr>
          <a:xfrm>
            <a:off x="700600" y="4375078"/>
            <a:ext cx="716250" cy="716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9"/>
          <p:cNvPicPr preferRelativeResize="0"/>
          <p:nvPr/>
        </p:nvPicPr>
        <p:blipFill>
          <a:blip r:embed="rId3">
            <a:alphaModFix/>
          </a:blip>
          <a:stretch>
            <a:fillRect/>
          </a:stretch>
        </p:blipFill>
        <p:spPr>
          <a:xfrm>
            <a:off x="4367155" y="608475"/>
            <a:ext cx="1784920" cy="1439100"/>
          </a:xfrm>
          <a:prstGeom prst="rect">
            <a:avLst/>
          </a:prstGeom>
          <a:noFill/>
          <a:ln>
            <a:noFill/>
          </a:ln>
        </p:spPr>
      </p:pic>
      <p:cxnSp>
        <p:nvCxnSpPr>
          <p:cNvPr id="248" name="Google Shape;248;p29"/>
          <p:cNvCxnSpPr/>
          <p:nvPr/>
        </p:nvCxnSpPr>
        <p:spPr>
          <a:xfrm>
            <a:off x="4070650" y="1521225"/>
            <a:ext cx="18600" cy="3572400"/>
          </a:xfrm>
          <a:prstGeom prst="straightConnector1">
            <a:avLst/>
          </a:prstGeom>
          <a:noFill/>
          <a:ln cap="flat" cmpd="sng" w="19050">
            <a:solidFill>
              <a:schemeClr val="dk2"/>
            </a:solidFill>
            <a:prstDash val="solid"/>
            <a:round/>
            <a:headEnd len="med" w="med" type="none"/>
            <a:tailEnd len="med" w="med" type="none"/>
          </a:ln>
        </p:spPr>
      </p:cxnSp>
      <p:sp>
        <p:nvSpPr>
          <p:cNvPr id="249" name="Google Shape;249;p29"/>
          <p:cNvSpPr txBox="1"/>
          <p:nvPr/>
        </p:nvSpPr>
        <p:spPr>
          <a:xfrm>
            <a:off x="108600" y="1970300"/>
            <a:ext cx="4090800" cy="210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Pop suppression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 During startup, the click-and-pop suppression </a:t>
            </a:r>
            <a:r>
              <a:rPr lang="en" sz="1100">
                <a:latin typeface="Lato"/>
                <a:ea typeface="Lato"/>
                <a:cs typeface="Lato"/>
                <a:sym typeface="Lato"/>
              </a:rPr>
              <a:t>circuit</a:t>
            </a:r>
            <a:r>
              <a:rPr lang="en" sz="1100">
                <a:latin typeface="Lato"/>
                <a:ea typeface="Lato"/>
                <a:cs typeface="Lato"/>
                <a:sym typeface="Lato"/>
              </a:rPr>
              <a:t> reduces any audible transient sources internal to the device. </a:t>
            </a:r>
            <a:endParaRPr sz="1100">
              <a:latin typeface="Lato"/>
              <a:ea typeface="Lato"/>
              <a:cs typeface="Lato"/>
              <a:sym typeface="Lato"/>
            </a:endParaRPr>
          </a:p>
          <a:p>
            <a:pPr indent="0" lvl="0" marL="0" rtl="0" algn="l">
              <a:spcBef>
                <a:spcPts val="0"/>
              </a:spcBef>
              <a:spcAft>
                <a:spcPts val="0"/>
              </a:spcAft>
              <a:buNone/>
            </a:pPr>
            <a:r>
              <a:t/>
            </a:r>
            <a:endParaRPr sz="1100">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Class D or AB amplifier performance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Gives Class D/AB performance, for </a:t>
            </a:r>
            <a:r>
              <a:rPr lang="en" sz="1100">
                <a:latin typeface="Lato"/>
                <a:ea typeface="Lato"/>
                <a:cs typeface="Lato"/>
                <a:sym typeface="Lato"/>
              </a:rPr>
              <a:t>which</a:t>
            </a:r>
            <a:r>
              <a:rPr lang="en" sz="1100">
                <a:latin typeface="Lato"/>
                <a:ea typeface="Lato"/>
                <a:cs typeface="Lato"/>
                <a:sym typeface="Lato"/>
              </a:rPr>
              <a:t> </a:t>
            </a:r>
            <a:r>
              <a:rPr lang="en" sz="1200">
                <a:solidFill>
                  <a:srgbClr val="202124"/>
                </a:solidFill>
                <a:highlight>
                  <a:srgbClr val="FFFFFF"/>
                </a:highlight>
                <a:latin typeface="Lato"/>
                <a:ea typeface="Lato"/>
                <a:cs typeface="Lato"/>
                <a:sym typeface="Lato"/>
              </a:rPr>
              <a:t>MOSFETs) operate as electronic switches, and not as linear gain devices as in other amplifiers.</a:t>
            </a:r>
            <a:endParaRPr sz="1100">
              <a:latin typeface="Lato"/>
              <a:ea typeface="Lato"/>
              <a:cs typeface="Lato"/>
              <a:sym typeface="Lato"/>
            </a:endParaRPr>
          </a:p>
        </p:txBody>
      </p:sp>
      <p:sp>
        <p:nvSpPr>
          <p:cNvPr id="250" name="Google Shape;250;p29"/>
          <p:cNvSpPr txBox="1"/>
          <p:nvPr/>
        </p:nvSpPr>
        <p:spPr>
          <a:xfrm>
            <a:off x="0" y="397350"/>
            <a:ext cx="2560800" cy="838800"/>
          </a:xfrm>
          <a:prstGeom prst="rect">
            <a:avLst/>
          </a:prstGeom>
          <a:noFill/>
          <a:ln>
            <a:noFill/>
          </a:ln>
        </p:spPr>
        <p:txBody>
          <a:bodyPr anchorCtr="0" anchor="t" bIns="91425" lIns="91425" spcFirstLastPara="1" rIns="91425" wrap="square" tIns="91425">
            <a:normAutofit/>
          </a:bodyPr>
          <a:lstStyle/>
          <a:p>
            <a:pPr indent="0" lvl="0" marL="0" rtl="0" algn="l">
              <a:lnSpc>
                <a:spcPct val="118181"/>
              </a:lnSpc>
              <a:spcBef>
                <a:spcPts val="0"/>
              </a:spcBef>
              <a:spcAft>
                <a:spcPts val="0"/>
              </a:spcAft>
              <a:buNone/>
            </a:pPr>
            <a:r>
              <a:rPr lang="en" sz="3850">
                <a:solidFill>
                  <a:srgbClr val="202124"/>
                </a:solidFill>
                <a:latin typeface="Raleway"/>
                <a:ea typeface="Raleway"/>
                <a:cs typeface="Raleway"/>
                <a:sym typeface="Raleway"/>
              </a:rPr>
              <a:t>Amplifier</a:t>
            </a:r>
            <a:r>
              <a:rPr lang="en" sz="3850">
                <a:solidFill>
                  <a:srgbClr val="202124"/>
                </a:solidFill>
                <a:latin typeface="Raleway"/>
                <a:ea typeface="Raleway"/>
                <a:cs typeface="Raleway"/>
                <a:sym typeface="Raleway"/>
              </a:rPr>
              <a:t> </a:t>
            </a:r>
            <a:endParaRPr/>
          </a:p>
        </p:txBody>
      </p:sp>
      <p:sp>
        <p:nvSpPr>
          <p:cNvPr id="251" name="Google Shape;251;p29"/>
          <p:cNvSpPr txBox="1"/>
          <p:nvPr/>
        </p:nvSpPr>
        <p:spPr>
          <a:xfrm>
            <a:off x="0" y="1319475"/>
            <a:ext cx="3256200" cy="650700"/>
          </a:xfrm>
          <a:prstGeom prst="rect">
            <a:avLst/>
          </a:prstGeom>
          <a:noFill/>
          <a:ln>
            <a:noFill/>
          </a:ln>
        </p:spPr>
        <p:txBody>
          <a:bodyPr anchorCtr="0" anchor="t" bIns="91425" lIns="91425" spcFirstLastPara="1" rIns="91425" wrap="square" tIns="91425">
            <a:normAutofit/>
          </a:bodyPr>
          <a:lstStyle/>
          <a:p>
            <a:pPr indent="0" lvl="0" marL="0" rtl="0" algn="l">
              <a:lnSpc>
                <a:spcPct val="118181"/>
              </a:lnSpc>
              <a:spcBef>
                <a:spcPts val="0"/>
              </a:spcBef>
              <a:spcAft>
                <a:spcPts val="0"/>
              </a:spcAft>
              <a:buNone/>
            </a:pPr>
            <a:r>
              <a:rPr lang="en" sz="2400">
                <a:solidFill>
                  <a:srgbClr val="202124"/>
                </a:solidFill>
                <a:latin typeface="Raleway"/>
                <a:ea typeface="Raleway"/>
                <a:cs typeface="Raleway"/>
                <a:sym typeface="Raleway"/>
              </a:rPr>
              <a:t>Sought after features</a:t>
            </a:r>
            <a:endParaRPr sz="2400"/>
          </a:p>
        </p:txBody>
      </p:sp>
      <p:graphicFrame>
        <p:nvGraphicFramePr>
          <p:cNvPr id="252" name="Google Shape;252;p29"/>
          <p:cNvGraphicFramePr/>
          <p:nvPr/>
        </p:nvGraphicFramePr>
        <p:xfrm>
          <a:off x="4160875" y="2135875"/>
          <a:ext cx="3000000" cy="3000000"/>
        </p:xfrm>
        <a:graphic>
          <a:graphicData uri="http://schemas.openxmlformats.org/drawingml/2006/table">
            <a:tbl>
              <a:tblPr>
                <a:noFill/>
                <a:tableStyleId>{BA0111C6-2A50-4657-9687-3C247179BE3F}</a:tableStyleId>
              </a:tblPr>
              <a:tblGrid>
                <a:gridCol w="2405375"/>
                <a:gridCol w="2539225"/>
              </a:tblGrid>
              <a:tr h="480675">
                <a:tc>
                  <a:txBody>
                    <a:bodyPr/>
                    <a:lstStyle/>
                    <a:p>
                      <a:pPr indent="0" lvl="0" marL="0" rtl="0" algn="l">
                        <a:lnSpc>
                          <a:spcPct val="118181"/>
                        </a:lnSpc>
                        <a:spcBef>
                          <a:spcPts val="0"/>
                        </a:spcBef>
                        <a:spcAft>
                          <a:spcPts val="0"/>
                        </a:spcAft>
                        <a:buNone/>
                      </a:pPr>
                      <a:r>
                        <a:rPr lang="en" sz="2150">
                          <a:solidFill>
                            <a:srgbClr val="202124"/>
                          </a:solidFill>
                          <a:latin typeface="Raleway"/>
                          <a:ea typeface="Raleway"/>
                          <a:cs typeface="Raleway"/>
                          <a:sym typeface="Raleway"/>
                        </a:rPr>
                        <a:t>MAX98306ETD+T</a:t>
                      </a:r>
                      <a:endParaRPr sz="200"/>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900">
                          <a:latin typeface="Raleway Medium"/>
                          <a:ea typeface="Raleway Medium"/>
                          <a:cs typeface="Raleway Medium"/>
                          <a:sym typeface="Raleway Medium"/>
                        </a:rPr>
                        <a:t>MAX98303EWE+T</a:t>
                      </a:r>
                      <a:endParaRPr sz="1900">
                        <a:latin typeface="Raleway Medium"/>
                        <a:ea typeface="Raleway Medium"/>
                        <a:cs typeface="Raleway Medium"/>
                        <a:sym typeface="Raleway Medium"/>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Lato"/>
                          <a:ea typeface="Lato"/>
                          <a:cs typeface="Lato"/>
                          <a:sym typeface="Lato"/>
                        </a:rPr>
                        <a:t>Output Power 3.7W at 3Ω with 5V Supply</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a:latin typeface="Lato"/>
                          <a:ea typeface="Lato"/>
                          <a:cs typeface="Lato"/>
                          <a:sym typeface="Lato"/>
                        </a:rPr>
                        <a:t>Output Power 3.1W at 4Ω with 5V Supply</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Lato"/>
                          <a:ea typeface="Lato"/>
                          <a:cs typeface="Lato"/>
                          <a:sym typeface="Lato"/>
                        </a:rPr>
                        <a:t>Click-and-Pop Suppression</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a:latin typeface="Lato"/>
                          <a:ea typeface="Lato"/>
                          <a:cs typeface="Lato"/>
                          <a:sym typeface="Lato"/>
                        </a:rPr>
                        <a:t>Click-and-Pop Suppression</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Lato"/>
                          <a:ea typeface="Lato"/>
                          <a:cs typeface="Lato"/>
                          <a:sym typeface="Lato"/>
                        </a:rPr>
                        <a:t>Class D Speaker Amplifier</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a:latin typeface="Lato"/>
                          <a:ea typeface="Lato"/>
                          <a:cs typeface="Lato"/>
                          <a:sym typeface="Lato"/>
                        </a:rPr>
                        <a:t>Class D Speaker Amplifier</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Lato"/>
                          <a:ea typeface="Lato"/>
                          <a:cs typeface="Lato"/>
                          <a:sym typeface="Lato"/>
                        </a:rPr>
                        <a:t>Gain selection</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a:t>BGA package type </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649050">
                <a:tc>
                  <a:txBody>
                    <a:bodyPr/>
                    <a:lstStyle/>
                    <a:p>
                      <a:pPr indent="0" lvl="0" marL="0" rtl="0" algn="l">
                        <a:spcBef>
                          <a:spcPts val="0"/>
                        </a:spcBef>
                        <a:spcAft>
                          <a:spcPts val="0"/>
                        </a:spcAft>
                        <a:buNone/>
                      </a:pPr>
                      <a:r>
                        <a:rPr lang="en"/>
                        <a:t>Unit </a:t>
                      </a:r>
                      <a:r>
                        <a:rPr lang="en"/>
                        <a:t>price - $2.33</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a:t>Unit price - $2.15</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pic>
        <p:nvPicPr>
          <p:cNvPr id="253" name="Google Shape;253;p29"/>
          <p:cNvPicPr preferRelativeResize="0"/>
          <p:nvPr/>
        </p:nvPicPr>
        <p:blipFill rotWithShape="1">
          <a:blip r:embed="rId4">
            <a:alphaModFix/>
          </a:blip>
          <a:srcRect b="0" l="0" r="-21906" t="-21906"/>
          <a:stretch/>
        </p:blipFill>
        <p:spPr>
          <a:xfrm>
            <a:off x="7055050" y="304800"/>
            <a:ext cx="1831075" cy="1831075"/>
          </a:xfrm>
          <a:prstGeom prst="rect">
            <a:avLst/>
          </a:prstGeom>
          <a:noFill/>
          <a:ln>
            <a:noFill/>
          </a:ln>
        </p:spPr>
      </p:pic>
      <p:pic>
        <p:nvPicPr>
          <p:cNvPr id="254" name="Google Shape;254;p29" title="Slide 17 new.mp3">
            <a:hlinkClick r:id="rId5"/>
          </p:cNvPr>
          <p:cNvPicPr preferRelativeResize="0"/>
          <p:nvPr/>
        </p:nvPicPr>
        <p:blipFill>
          <a:blip r:embed="rId6">
            <a:alphaModFix/>
          </a:blip>
          <a:stretch>
            <a:fillRect/>
          </a:stretch>
        </p:blipFill>
        <p:spPr>
          <a:xfrm>
            <a:off x="0" y="0"/>
            <a:ext cx="457200" cy="457200"/>
          </a:xfrm>
          <a:prstGeom prst="rect">
            <a:avLst/>
          </a:prstGeom>
          <a:noFill/>
          <a:ln>
            <a:noFill/>
          </a:ln>
        </p:spPr>
      </p:pic>
      <p:pic>
        <p:nvPicPr>
          <p:cNvPr id="255" name="Google Shape;255;p29"/>
          <p:cNvPicPr preferRelativeResize="0"/>
          <p:nvPr/>
        </p:nvPicPr>
        <p:blipFill>
          <a:blip r:embed="rId7">
            <a:alphaModFix/>
          </a:blip>
          <a:stretch>
            <a:fillRect/>
          </a:stretch>
        </p:blipFill>
        <p:spPr>
          <a:xfrm>
            <a:off x="8129325" y="0"/>
            <a:ext cx="1014675" cy="1014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0"/>
          <p:cNvSpPr txBox="1"/>
          <p:nvPr/>
        </p:nvSpPr>
        <p:spPr>
          <a:xfrm>
            <a:off x="89125" y="562825"/>
            <a:ext cx="27453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latin typeface="Raleway"/>
                <a:ea typeface="Raleway"/>
                <a:cs typeface="Raleway"/>
                <a:sym typeface="Raleway"/>
              </a:rPr>
              <a:t>Voltage Regulators</a:t>
            </a:r>
            <a:r>
              <a:rPr b="1" lang="en" sz="2100">
                <a:latin typeface="Lato"/>
                <a:ea typeface="Lato"/>
                <a:cs typeface="Lato"/>
                <a:sym typeface="Lato"/>
              </a:rPr>
              <a:t> </a:t>
            </a:r>
            <a:endParaRPr b="1" sz="2100">
              <a:latin typeface="Lato"/>
              <a:ea typeface="Lato"/>
              <a:cs typeface="Lato"/>
              <a:sym typeface="Lato"/>
            </a:endParaRPr>
          </a:p>
        </p:txBody>
      </p:sp>
      <p:cxnSp>
        <p:nvCxnSpPr>
          <p:cNvPr id="261" name="Google Shape;261;p30"/>
          <p:cNvCxnSpPr/>
          <p:nvPr/>
        </p:nvCxnSpPr>
        <p:spPr>
          <a:xfrm>
            <a:off x="2716050" y="1390500"/>
            <a:ext cx="15000" cy="3659400"/>
          </a:xfrm>
          <a:prstGeom prst="straightConnector1">
            <a:avLst/>
          </a:prstGeom>
          <a:noFill/>
          <a:ln cap="flat" cmpd="sng" w="19050">
            <a:solidFill>
              <a:schemeClr val="dk2"/>
            </a:solidFill>
            <a:prstDash val="solid"/>
            <a:round/>
            <a:headEnd len="med" w="med" type="none"/>
            <a:tailEnd len="med" w="med" type="none"/>
          </a:ln>
        </p:spPr>
      </p:cxnSp>
      <p:pic>
        <p:nvPicPr>
          <p:cNvPr id="262" name="Google Shape;262;p30"/>
          <p:cNvPicPr preferRelativeResize="0"/>
          <p:nvPr/>
        </p:nvPicPr>
        <p:blipFill>
          <a:blip r:embed="rId3">
            <a:alphaModFix/>
          </a:blip>
          <a:stretch>
            <a:fillRect/>
          </a:stretch>
        </p:blipFill>
        <p:spPr>
          <a:xfrm>
            <a:off x="7127225" y="584123"/>
            <a:ext cx="1503901" cy="967752"/>
          </a:xfrm>
          <a:prstGeom prst="rect">
            <a:avLst/>
          </a:prstGeom>
          <a:noFill/>
          <a:ln>
            <a:noFill/>
          </a:ln>
        </p:spPr>
      </p:pic>
      <p:sp>
        <p:nvSpPr>
          <p:cNvPr id="263" name="Google Shape;263;p30"/>
          <p:cNvSpPr txBox="1"/>
          <p:nvPr/>
        </p:nvSpPr>
        <p:spPr>
          <a:xfrm>
            <a:off x="44175" y="1445925"/>
            <a:ext cx="2627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Lato"/>
                <a:ea typeface="Lato"/>
                <a:cs typeface="Lato"/>
                <a:sym typeface="Lato"/>
              </a:rPr>
              <a:t>Sought </a:t>
            </a:r>
            <a:r>
              <a:rPr lang="en" sz="1600">
                <a:latin typeface="Lato"/>
                <a:ea typeface="Lato"/>
                <a:cs typeface="Lato"/>
                <a:sym typeface="Lato"/>
              </a:rPr>
              <a:t>after</a:t>
            </a:r>
            <a:r>
              <a:rPr lang="en" sz="1600">
                <a:latin typeface="Lato"/>
                <a:ea typeface="Lato"/>
                <a:cs typeface="Lato"/>
                <a:sym typeface="Lato"/>
              </a:rPr>
              <a:t> specifications</a:t>
            </a:r>
            <a:r>
              <a:rPr lang="en" sz="1500">
                <a:latin typeface="Lato"/>
                <a:ea typeface="Lato"/>
                <a:cs typeface="Lato"/>
                <a:sym typeface="Lato"/>
              </a:rPr>
              <a:t> </a:t>
            </a:r>
            <a:endParaRPr sz="1500">
              <a:latin typeface="Lato"/>
              <a:ea typeface="Lato"/>
              <a:cs typeface="Lato"/>
              <a:sym typeface="Lato"/>
            </a:endParaRPr>
          </a:p>
        </p:txBody>
      </p:sp>
      <p:sp>
        <p:nvSpPr>
          <p:cNvPr id="264" name="Google Shape;264;p30"/>
          <p:cNvSpPr txBox="1"/>
          <p:nvPr/>
        </p:nvSpPr>
        <p:spPr>
          <a:xfrm>
            <a:off x="0" y="2159825"/>
            <a:ext cx="26271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lang="en">
                <a:latin typeface="Lato"/>
                <a:ea typeface="Lato"/>
                <a:cs typeface="Lato"/>
                <a:sym typeface="Lato"/>
              </a:rPr>
              <a:t>Can output at least 600mA at 3.3v  for our MCU</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Low EMI</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Low power </a:t>
            </a:r>
            <a:r>
              <a:rPr lang="en">
                <a:latin typeface="Lato"/>
                <a:ea typeface="Lato"/>
                <a:cs typeface="Lato"/>
                <a:sym typeface="Lato"/>
              </a:rPr>
              <a:t>functionality</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At least 150-200mA for DAC unit </a:t>
            </a:r>
            <a:endParaRPr>
              <a:latin typeface="Lato"/>
              <a:ea typeface="Lato"/>
              <a:cs typeface="Lato"/>
              <a:sym typeface="Lato"/>
            </a:endParaRPr>
          </a:p>
        </p:txBody>
      </p:sp>
      <p:graphicFrame>
        <p:nvGraphicFramePr>
          <p:cNvPr id="265" name="Google Shape;265;p30"/>
          <p:cNvGraphicFramePr/>
          <p:nvPr/>
        </p:nvGraphicFramePr>
        <p:xfrm>
          <a:off x="3217325" y="1492200"/>
          <a:ext cx="3000000" cy="3000000"/>
        </p:xfrm>
        <a:graphic>
          <a:graphicData uri="http://schemas.openxmlformats.org/drawingml/2006/table">
            <a:tbl>
              <a:tblPr>
                <a:noFill/>
                <a:tableStyleId>{BA0111C6-2A50-4657-9687-3C247179BE3F}</a:tableStyleId>
              </a:tblPr>
              <a:tblGrid>
                <a:gridCol w="1839050"/>
                <a:gridCol w="2070850"/>
                <a:gridCol w="1502875"/>
              </a:tblGrid>
              <a:tr h="381000">
                <a:tc>
                  <a:txBody>
                    <a:bodyPr/>
                    <a:lstStyle/>
                    <a:p>
                      <a:pPr indent="0" lvl="0" marL="0" rtl="0" algn="l">
                        <a:lnSpc>
                          <a:spcPct val="117647"/>
                        </a:lnSpc>
                        <a:spcBef>
                          <a:spcPts val="0"/>
                        </a:spcBef>
                        <a:spcAft>
                          <a:spcPts val="600"/>
                        </a:spcAft>
                        <a:buNone/>
                      </a:pPr>
                      <a:r>
                        <a:rPr b="1" lang="en" sz="2050">
                          <a:solidFill>
                            <a:srgbClr val="333333"/>
                          </a:solidFill>
                          <a:latin typeface="Lato"/>
                          <a:ea typeface="Lato"/>
                          <a:cs typeface="Lato"/>
                          <a:sym typeface="Lato"/>
                        </a:rPr>
                        <a:t>TPS63000</a:t>
                      </a:r>
                      <a:endParaRPr b="1"/>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lnSpc>
                          <a:spcPct val="117647"/>
                        </a:lnSpc>
                        <a:spcBef>
                          <a:spcPts val="0"/>
                        </a:spcBef>
                        <a:spcAft>
                          <a:spcPts val="600"/>
                        </a:spcAft>
                        <a:buNone/>
                      </a:pPr>
                      <a:r>
                        <a:rPr b="1" lang="en" sz="2050">
                          <a:solidFill>
                            <a:srgbClr val="333333"/>
                          </a:solidFill>
                          <a:latin typeface="Lato"/>
                          <a:ea typeface="Lato"/>
                          <a:cs typeface="Lato"/>
                          <a:sym typeface="Lato"/>
                        </a:rPr>
                        <a:t>TPS63001</a:t>
                      </a:r>
                      <a:endParaRPr b="1"/>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b="1" lang="en" sz="2000">
                          <a:latin typeface="Lato"/>
                          <a:ea typeface="Lato"/>
                          <a:cs typeface="Lato"/>
                          <a:sym typeface="Lato"/>
                        </a:rPr>
                        <a:t>ADP150</a:t>
                      </a:r>
                      <a:endParaRPr b="1"/>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r>
              <a:tr h="859700">
                <a:tc>
                  <a:txBody>
                    <a:bodyPr/>
                    <a:lstStyle/>
                    <a:p>
                      <a:pPr indent="0" lvl="0" marL="0" rtl="0" algn="l">
                        <a:spcBef>
                          <a:spcPts val="0"/>
                        </a:spcBef>
                        <a:spcAft>
                          <a:spcPts val="0"/>
                        </a:spcAft>
                        <a:buNone/>
                      </a:pPr>
                      <a:r>
                        <a:rPr lang="en">
                          <a:solidFill>
                            <a:schemeClr val="dk2"/>
                          </a:solidFill>
                          <a:latin typeface="Lato"/>
                          <a:ea typeface="Lato"/>
                          <a:cs typeface="Lato"/>
                          <a:sym typeface="Lato"/>
                        </a:rPr>
                        <a:t>Output currents can go as high as 1200 mA</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2"/>
                          </a:solidFill>
                          <a:latin typeface="Lato"/>
                          <a:ea typeface="Lato"/>
                          <a:cs typeface="Lato"/>
                          <a:sym typeface="Lato"/>
                        </a:rPr>
                        <a:t>Output currents can go as high as 1200 mA</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a:latin typeface="Lato"/>
                          <a:ea typeface="Lato"/>
                          <a:cs typeface="Lato"/>
                          <a:sym typeface="Lato"/>
                        </a:rPr>
                        <a:t>Input voltage range: 2.2 V to 5.5 V output 3.3V</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r>
              <a:tr h="282075">
                <a:tc>
                  <a:txBody>
                    <a:bodyPr/>
                    <a:lstStyle/>
                    <a:p>
                      <a:pPr indent="0" lvl="0" marL="0" rtl="0" algn="l">
                        <a:spcBef>
                          <a:spcPts val="0"/>
                        </a:spcBef>
                        <a:spcAft>
                          <a:spcPts val="0"/>
                        </a:spcAft>
                        <a:buNone/>
                      </a:pPr>
                      <a:r>
                        <a:rPr lang="en">
                          <a:solidFill>
                            <a:schemeClr val="dk2"/>
                          </a:solidFill>
                          <a:latin typeface="Lato"/>
                          <a:ea typeface="Lato"/>
                          <a:cs typeface="Lato"/>
                          <a:sym typeface="Lato"/>
                        </a:rPr>
                        <a:t>Voltage supply range 1.8V-5.5V output max 5.5v</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2"/>
                          </a:solidFill>
                          <a:latin typeface="Lato"/>
                          <a:ea typeface="Lato"/>
                          <a:cs typeface="Lato"/>
                          <a:sym typeface="Lato"/>
                        </a:rPr>
                        <a:t>Voltage supply range 1.8V-5.5V output max 3.3v</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a:latin typeface="Lato"/>
                          <a:ea typeface="Lato"/>
                          <a:cs typeface="Lato"/>
                          <a:sym typeface="Lato"/>
                        </a:rPr>
                        <a:t>Maximum output current: 150 mA</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r>
              <a:tr h="381000">
                <a:tc>
                  <a:txBody>
                    <a:bodyPr/>
                    <a:lstStyle/>
                    <a:p>
                      <a:pPr indent="0" lvl="0" marL="0" rtl="0" algn="l">
                        <a:spcBef>
                          <a:spcPts val="0"/>
                        </a:spcBef>
                        <a:spcAft>
                          <a:spcPts val="0"/>
                        </a:spcAft>
                        <a:buNone/>
                      </a:pPr>
                      <a:r>
                        <a:rPr lang="en">
                          <a:solidFill>
                            <a:schemeClr val="dk2"/>
                          </a:solidFill>
                          <a:latin typeface="Lato"/>
                          <a:ea typeface="Lato"/>
                          <a:cs typeface="Lato"/>
                          <a:sym typeface="Lato"/>
                        </a:rPr>
                        <a:t>Power-Save Mode for Improved Efficiency</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dk2"/>
                          </a:solidFill>
                          <a:latin typeface="Lato"/>
                          <a:ea typeface="Lato"/>
                          <a:cs typeface="Lato"/>
                          <a:sym typeface="Lato"/>
                        </a:rPr>
                        <a:t>Power-Save Mode for Improved Efficiency</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a:latin typeface="Lato"/>
                          <a:ea typeface="Lato"/>
                          <a:cs typeface="Lato"/>
                          <a:sym typeface="Lato"/>
                        </a:rPr>
                        <a:t>Ultralow noise: 9 μV rms</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r>
              <a:tr h="62950">
                <a:tc>
                  <a:txBody>
                    <a:bodyPr/>
                    <a:lstStyle/>
                    <a:p>
                      <a:pPr indent="0" lvl="0" marL="0" rtl="0" algn="l">
                        <a:spcBef>
                          <a:spcPts val="0"/>
                        </a:spcBef>
                        <a:spcAft>
                          <a:spcPts val="0"/>
                        </a:spcAft>
                        <a:buNone/>
                      </a:pPr>
                      <a:r>
                        <a:rPr lang="en"/>
                        <a:t>Unit price-$1.73</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t>Unit price-$1.73</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a:t>Unit price-$1.36</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FFF00"/>
                    </a:solidFill>
                  </a:tcPr>
                </a:tc>
              </a:tr>
            </a:tbl>
          </a:graphicData>
        </a:graphic>
      </p:graphicFrame>
      <p:pic>
        <p:nvPicPr>
          <p:cNvPr id="266" name="Google Shape;266;p30"/>
          <p:cNvPicPr preferRelativeResize="0"/>
          <p:nvPr/>
        </p:nvPicPr>
        <p:blipFill>
          <a:blip r:embed="rId4">
            <a:alphaModFix/>
          </a:blip>
          <a:stretch>
            <a:fillRect/>
          </a:stretch>
        </p:blipFill>
        <p:spPr>
          <a:xfrm>
            <a:off x="5291211" y="643800"/>
            <a:ext cx="1508266" cy="848399"/>
          </a:xfrm>
          <a:prstGeom prst="rect">
            <a:avLst/>
          </a:prstGeom>
          <a:noFill/>
          <a:ln>
            <a:noFill/>
          </a:ln>
        </p:spPr>
      </p:pic>
      <p:pic>
        <p:nvPicPr>
          <p:cNvPr id="267" name="Google Shape;267;p30"/>
          <p:cNvPicPr preferRelativeResize="0"/>
          <p:nvPr/>
        </p:nvPicPr>
        <p:blipFill>
          <a:blip r:embed="rId4">
            <a:alphaModFix/>
          </a:blip>
          <a:stretch>
            <a:fillRect/>
          </a:stretch>
        </p:blipFill>
        <p:spPr>
          <a:xfrm>
            <a:off x="3308686" y="584125"/>
            <a:ext cx="1508266" cy="848399"/>
          </a:xfrm>
          <a:prstGeom prst="rect">
            <a:avLst/>
          </a:prstGeom>
          <a:noFill/>
          <a:ln>
            <a:noFill/>
          </a:ln>
        </p:spPr>
      </p:pic>
      <p:pic>
        <p:nvPicPr>
          <p:cNvPr id="268" name="Google Shape;268;p30" title="Slide 18 new.mp3">
            <a:hlinkClick r:id="rId5"/>
          </p:cNvPr>
          <p:cNvPicPr preferRelativeResize="0"/>
          <p:nvPr/>
        </p:nvPicPr>
        <p:blipFill>
          <a:blip r:embed="rId6">
            <a:alphaModFix/>
          </a:blip>
          <a:stretch>
            <a:fillRect/>
          </a:stretch>
        </p:blipFill>
        <p:spPr>
          <a:xfrm>
            <a:off x="0" y="0"/>
            <a:ext cx="581075" cy="581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72" name="Shape 272"/>
        <p:cNvGrpSpPr/>
        <p:nvPr/>
      </p:nvGrpSpPr>
      <p:grpSpPr>
        <a:xfrm>
          <a:off x="0" y="0"/>
          <a:ext cx="0" cy="0"/>
          <a:chOff x="0" y="0"/>
          <a:chExt cx="0" cy="0"/>
        </a:xfrm>
      </p:grpSpPr>
      <p:sp>
        <p:nvSpPr>
          <p:cNvPr id="273" name="Google Shape;273;p31"/>
          <p:cNvSpPr txBox="1"/>
          <p:nvPr>
            <p:ph type="title"/>
          </p:nvPr>
        </p:nvSpPr>
        <p:spPr>
          <a:xfrm>
            <a:off x="594025" y="1328000"/>
            <a:ext cx="3300900" cy="663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0" lang="en"/>
              <a:t>Prototyping</a:t>
            </a:r>
            <a:r>
              <a:rPr b="0" lang="en"/>
              <a:t> For DAC</a:t>
            </a:r>
            <a:endParaRPr b="0"/>
          </a:p>
        </p:txBody>
      </p:sp>
      <p:sp>
        <p:nvSpPr>
          <p:cNvPr id="274" name="Google Shape;274;p31"/>
          <p:cNvSpPr txBox="1"/>
          <p:nvPr>
            <p:ph idx="1" type="subTitle"/>
          </p:nvPr>
        </p:nvSpPr>
        <p:spPr>
          <a:xfrm>
            <a:off x="594025" y="2192250"/>
            <a:ext cx="3300900" cy="13941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770"/>
              <a:buNone/>
            </a:pPr>
            <a:r>
              <a:rPr lang="en" sz="1620"/>
              <a:t>Initial</a:t>
            </a:r>
            <a:r>
              <a:rPr lang="en" sz="1620"/>
              <a:t> prototyping was done </a:t>
            </a:r>
            <a:r>
              <a:rPr lang="en" sz="1620"/>
              <a:t>using</a:t>
            </a:r>
            <a:r>
              <a:rPr lang="en" sz="1620"/>
              <a:t> a </a:t>
            </a:r>
            <a:r>
              <a:rPr lang="en" sz="1620"/>
              <a:t>raspberry pi</a:t>
            </a:r>
            <a:r>
              <a:rPr lang="en" sz="1620"/>
              <a:t> pico to test the I2S interface connection with the PCM5122. This helped us to understand the sound </a:t>
            </a:r>
            <a:r>
              <a:rPr lang="en" sz="1620"/>
              <a:t>function</a:t>
            </a:r>
            <a:r>
              <a:rPr lang="en" sz="1620"/>
              <a:t> in our system.</a:t>
            </a:r>
            <a:endParaRPr sz="1620"/>
          </a:p>
        </p:txBody>
      </p:sp>
      <p:pic>
        <p:nvPicPr>
          <p:cNvPr id="275" name="Google Shape;275;p31"/>
          <p:cNvPicPr preferRelativeResize="0"/>
          <p:nvPr/>
        </p:nvPicPr>
        <p:blipFill>
          <a:blip r:embed="rId3">
            <a:alphaModFix/>
          </a:blip>
          <a:stretch>
            <a:fillRect/>
          </a:stretch>
        </p:blipFill>
        <p:spPr>
          <a:xfrm>
            <a:off x="4807675" y="445600"/>
            <a:ext cx="4188725" cy="4252301"/>
          </a:xfrm>
          <a:prstGeom prst="rect">
            <a:avLst/>
          </a:prstGeom>
          <a:noFill/>
          <a:ln>
            <a:noFill/>
          </a:ln>
        </p:spPr>
      </p:pic>
      <p:pic>
        <p:nvPicPr>
          <p:cNvPr id="276" name="Google Shape;276;p31" title="slide 32.mp3">
            <a:hlinkClick r:id="rId4"/>
          </p:cNvPr>
          <p:cNvPicPr preferRelativeResize="0"/>
          <p:nvPr/>
        </p:nvPicPr>
        <p:blipFill>
          <a:blip r:embed="rId5">
            <a:alphaModFix/>
          </a:blip>
          <a:stretch>
            <a:fillRect/>
          </a:stretch>
        </p:blipFill>
        <p:spPr>
          <a:xfrm>
            <a:off x="0" y="4686300"/>
            <a:ext cx="457200" cy="457200"/>
          </a:xfrm>
          <a:prstGeom prst="rect">
            <a:avLst/>
          </a:prstGeom>
          <a:noFill/>
          <a:ln>
            <a:noFill/>
          </a:ln>
        </p:spPr>
      </p:pic>
      <p:pic>
        <p:nvPicPr>
          <p:cNvPr id="277" name="Google Shape;277;p31"/>
          <p:cNvPicPr preferRelativeResize="0"/>
          <p:nvPr/>
        </p:nvPicPr>
        <p:blipFill>
          <a:blip r:embed="rId6">
            <a:alphaModFix/>
          </a:blip>
          <a:stretch>
            <a:fillRect/>
          </a:stretch>
        </p:blipFill>
        <p:spPr>
          <a:xfrm>
            <a:off x="0" y="0"/>
            <a:ext cx="1114425" cy="1114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Overview</a:t>
            </a:r>
            <a:endParaRPr b="0"/>
          </a:p>
        </p:txBody>
      </p:sp>
      <p:sp>
        <p:nvSpPr>
          <p:cNvPr id="94" name="Google Shape;94;p14"/>
          <p:cNvSpPr txBox="1"/>
          <p:nvPr>
            <p:ph idx="1" type="body"/>
          </p:nvPr>
        </p:nvSpPr>
        <p:spPr>
          <a:xfrm>
            <a:off x="729450" y="2078875"/>
            <a:ext cx="7688700" cy="1918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Project rundown</a:t>
            </a:r>
            <a:endParaRPr sz="1500"/>
          </a:p>
          <a:p>
            <a:pPr indent="-323850" lvl="0" marL="457200" rtl="0" algn="l">
              <a:spcBef>
                <a:spcPts val="0"/>
              </a:spcBef>
              <a:spcAft>
                <a:spcPts val="0"/>
              </a:spcAft>
              <a:buSzPts val="1500"/>
              <a:buChar char="●"/>
            </a:pPr>
            <a:r>
              <a:rPr lang="en" sz="1500"/>
              <a:t>Product Comparison</a:t>
            </a:r>
            <a:endParaRPr sz="1500"/>
          </a:p>
          <a:p>
            <a:pPr indent="-323850" lvl="0" marL="457200" rtl="0" algn="l">
              <a:spcBef>
                <a:spcPts val="0"/>
              </a:spcBef>
              <a:spcAft>
                <a:spcPts val="0"/>
              </a:spcAft>
              <a:buSzPts val="1500"/>
              <a:buChar char="●"/>
            </a:pPr>
            <a:r>
              <a:rPr lang="en" sz="1500"/>
              <a:t>Hardware</a:t>
            </a:r>
            <a:r>
              <a:rPr lang="en" sz="1500"/>
              <a:t> overview </a:t>
            </a:r>
            <a:endParaRPr sz="1500"/>
          </a:p>
          <a:p>
            <a:pPr indent="-323850" lvl="0" marL="457200" rtl="0" algn="l">
              <a:spcBef>
                <a:spcPts val="0"/>
              </a:spcBef>
              <a:spcAft>
                <a:spcPts val="0"/>
              </a:spcAft>
              <a:buSzPts val="1500"/>
              <a:buChar char="●"/>
            </a:pPr>
            <a:r>
              <a:rPr lang="en" sz="1500"/>
              <a:t>Electrical Schematic / Design</a:t>
            </a:r>
            <a:endParaRPr sz="1500"/>
          </a:p>
          <a:p>
            <a:pPr indent="-323850" lvl="0" marL="457200" rtl="0" algn="l">
              <a:spcBef>
                <a:spcPts val="0"/>
              </a:spcBef>
              <a:spcAft>
                <a:spcPts val="0"/>
              </a:spcAft>
              <a:buSzPts val="1500"/>
              <a:buChar char="●"/>
            </a:pPr>
            <a:r>
              <a:rPr lang="en" sz="1500"/>
              <a:t>Software </a:t>
            </a:r>
            <a:endParaRPr sz="1500"/>
          </a:p>
          <a:p>
            <a:pPr indent="-323850" lvl="0" marL="457200" rtl="0" algn="l">
              <a:spcBef>
                <a:spcPts val="0"/>
              </a:spcBef>
              <a:spcAft>
                <a:spcPts val="0"/>
              </a:spcAft>
              <a:buSzPts val="1500"/>
              <a:buChar char="●"/>
            </a:pPr>
            <a:r>
              <a:rPr lang="en" sz="1500"/>
              <a:t>Front and backend software </a:t>
            </a:r>
            <a:endParaRPr sz="1500"/>
          </a:p>
          <a:p>
            <a:pPr indent="-323850" lvl="0" marL="457200" rtl="0" algn="l">
              <a:spcBef>
                <a:spcPts val="0"/>
              </a:spcBef>
              <a:spcAft>
                <a:spcPts val="0"/>
              </a:spcAft>
              <a:buSzPts val="1500"/>
              <a:buChar char="●"/>
            </a:pPr>
            <a:r>
              <a:rPr lang="en" sz="1500"/>
              <a:t>Budget </a:t>
            </a:r>
            <a:endParaRPr sz="1500"/>
          </a:p>
          <a:p>
            <a:pPr indent="-323850" lvl="0" marL="457200" rtl="0" algn="l">
              <a:spcBef>
                <a:spcPts val="0"/>
              </a:spcBef>
              <a:spcAft>
                <a:spcPts val="0"/>
              </a:spcAft>
              <a:buSzPts val="1500"/>
              <a:buChar char="●"/>
            </a:pPr>
            <a:r>
              <a:rPr lang="en" sz="1500"/>
              <a:t>Roles &amp; </a:t>
            </a:r>
            <a:r>
              <a:rPr lang="en" sz="1500"/>
              <a:t>Responsibilities</a:t>
            </a:r>
            <a:r>
              <a:rPr lang="en" sz="1500"/>
              <a:t> </a:t>
            </a:r>
            <a:endParaRPr sz="1500"/>
          </a:p>
          <a:p>
            <a:pPr indent="-323850" lvl="0" marL="457200" rtl="0" algn="l">
              <a:spcBef>
                <a:spcPts val="0"/>
              </a:spcBef>
              <a:spcAft>
                <a:spcPts val="0"/>
              </a:spcAft>
              <a:buSzPts val="1500"/>
              <a:buChar char="●"/>
            </a:pPr>
            <a:r>
              <a:rPr lang="en" sz="1500"/>
              <a:t>Future Tasks</a:t>
            </a:r>
            <a:endParaRPr sz="1500"/>
          </a:p>
          <a:p>
            <a:pPr indent="-323850" lvl="0" marL="457200" rtl="0" algn="l">
              <a:spcBef>
                <a:spcPts val="0"/>
              </a:spcBef>
              <a:spcAft>
                <a:spcPts val="0"/>
              </a:spcAft>
              <a:buSzPts val="1500"/>
              <a:buChar char="●"/>
            </a:pPr>
            <a:r>
              <a:rPr lang="en" sz="1500"/>
              <a:t>Questions</a:t>
            </a:r>
            <a:endParaRPr sz="1500"/>
          </a:p>
          <a:p>
            <a:pPr indent="0" lvl="0" marL="457200" rtl="0" algn="l">
              <a:spcBef>
                <a:spcPts val="1200"/>
              </a:spcBef>
              <a:spcAft>
                <a:spcPts val="1200"/>
              </a:spcAft>
              <a:buNone/>
            </a:pPr>
            <a:r>
              <a:t/>
            </a:r>
            <a:endParaRPr sz="2000"/>
          </a:p>
        </p:txBody>
      </p:sp>
      <p:pic>
        <p:nvPicPr>
          <p:cNvPr id="95" name="Google Shape;95;p14" title="3390 Foxcroft Cir 17.mp3">
            <a:hlinkClick r:id="rId3"/>
          </p:cNvPr>
          <p:cNvPicPr preferRelativeResize="0"/>
          <p:nvPr/>
        </p:nvPicPr>
        <p:blipFill>
          <a:blip r:embed="rId4">
            <a:alphaModFix/>
          </a:blip>
          <a:stretch>
            <a:fillRect/>
          </a:stretch>
        </p:blipFill>
        <p:spPr>
          <a:xfrm>
            <a:off x="0" y="0"/>
            <a:ext cx="457200" cy="457200"/>
          </a:xfrm>
          <a:prstGeom prst="rect">
            <a:avLst/>
          </a:prstGeom>
          <a:noFill/>
          <a:ln>
            <a:noFill/>
          </a:ln>
        </p:spPr>
      </p:pic>
      <p:pic>
        <p:nvPicPr>
          <p:cNvPr id="96" name="Google Shape;96;p14"/>
          <p:cNvPicPr preferRelativeResize="0"/>
          <p:nvPr/>
        </p:nvPicPr>
        <p:blipFill>
          <a:blip r:embed="rId5">
            <a:alphaModFix/>
          </a:blip>
          <a:stretch>
            <a:fillRect/>
          </a:stretch>
        </p:blipFill>
        <p:spPr>
          <a:xfrm>
            <a:off x="8418153" y="449675"/>
            <a:ext cx="725850" cy="9859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81" name="Shape 281"/>
        <p:cNvGrpSpPr/>
        <p:nvPr/>
      </p:nvGrpSpPr>
      <p:grpSpPr>
        <a:xfrm>
          <a:off x="0" y="0"/>
          <a:ext cx="0" cy="0"/>
          <a:chOff x="0" y="0"/>
          <a:chExt cx="0" cy="0"/>
        </a:xfrm>
      </p:grpSpPr>
      <p:sp>
        <p:nvSpPr>
          <p:cNvPr id="282" name="Google Shape;282;p32"/>
          <p:cNvSpPr txBox="1"/>
          <p:nvPr>
            <p:ph type="title"/>
          </p:nvPr>
        </p:nvSpPr>
        <p:spPr>
          <a:xfrm>
            <a:off x="730000" y="1318650"/>
            <a:ext cx="3300900" cy="897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Prototyping For Lighting </a:t>
            </a:r>
            <a:endParaRPr b="0"/>
          </a:p>
        </p:txBody>
      </p:sp>
      <p:sp>
        <p:nvSpPr>
          <p:cNvPr id="283" name="Google Shape;283;p32"/>
          <p:cNvSpPr txBox="1"/>
          <p:nvPr>
            <p:ph idx="1" type="subTitle"/>
          </p:nvPr>
        </p:nvSpPr>
        <p:spPr>
          <a:xfrm>
            <a:off x="477525" y="2366575"/>
            <a:ext cx="3300900" cy="159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852"/>
              <a:buNone/>
            </a:pPr>
            <a:r>
              <a:rPr lang="en" sz="1640"/>
              <a:t>Using the pico,</a:t>
            </a:r>
            <a:r>
              <a:rPr lang="en" sz="1640"/>
              <a:t>esp32, and atmega32 development boards we tested programming for 4 wire and 3 wire led strips, to helps us in choosing the most efficient choice. </a:t>
            </a:r>
            <a:endParaRPr sz="1640"/>
          </a:p>
        </p:txBody>
      </p:sp>
      <p:pic>
        <p:nvPicPr>
          <p:cNvPr id="284" name="Google Shape;284;p32"/>
          <p:cNvPicPr preferRelativeResize="0"/>
          <p:nvPr/>
        </p:nvPicPr>
        <p:blipFill>
          <a:blip r:embed="rId3">
            <a:alphaModFix/>
          </a:blip>
          <a:stretch>
            <a:fillRect/>
          </a:stretch>
        </p:blipFill>
        <p:spPr>
          <a:xfrm>
            <a:off x="5090425" y="96275"/>
            <a:ext cx="3629024" cy="4838699"/>
          </a:xfrm>
          <a:prstGeom prst="rect">
            <a:avLst/>
          </a:prstGeom>
          <a:noFill/>
          <a:ln>
            <a:noFill/>
          </a:ln>
        </p:spPr>
      </p:pic>
      <p:pic>
        <p:nvPicPr>
          <p:cNvPr id="285" name="Google Shape;285;p32" title="slide 33.mp3">
            <a:hlinkClick r:id="rId4"/>
          </p:cNvPr>
          <p:cNvPicPr preferRelativeResize="0"/>
          <p:nvPr/>
        </p:nvPicPr>
        <p:blipFill>
          <a:blip r:embed="rId5">
            <a:alphaModFix/>
          </a:blip>
          <a:stretch>
            <a:fillRect/>
          </a:stretch>
        </p:blipFill>
        <p:spPr>
          <a:xfrm>
            <a:off x="0" y="4686300"/>
            <a:ext cx="457200" cy="457200"/>
          </a:xfrm>
          <a:prstGeom prst="rect">
            <a:avLst/>
          </a:prstGeom>
          <a:noFill/>
          <a:ln>
            <a:noFill/>
          </a:ln>
        </p:spPr>
      </p:pic>
      <p:pic>
        <p:nvPicPr>
          <p:cNvPr id="286" name="Google Shape;286;p32"/>
          <p:cNvPicPr preferRelativeResize="0"/>
          <p:nvPr/>
        </p:nvPicPr>
        <p:blipFill>
          <a:blip r:embed="rId6">
            <a:alphaModFix/>
          </a:blip>
          <a:stretch>
            <a:fillRect/>
          </a:stretch>
        </p:blipFill>
        <p:spPr>
          <a:xfrm>
            <a:off x="0" y="0"/>
            <a:ext cx="1013850" cy="1013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55555"/>
        </a:solidFill>
      </p:bgPr>
    </p:bg>
    <p:spTree>
      <p:nvGrpSpPr>
        <p:cNvPr id="290" name="Shape 290"/>
        <p:cNvGrpSpPr/>
        <p:nvPr/>
      </p:nvGrpSpPr>
      <p:grpSpPr>
        <a:xfrm>
          <a:off x="0" y="0"/>
          <a:ext cx="0" cy="0"/>
          <a:chOff x="0" y="0"/>
          <a:chExt cx="0" cy="0"/>
        </a:xfrm>
      </p:grpSpPr>
      <p:sp>
        <p:nvSpPr>
          <p:cNvPr id="291" name="Google Shape;291;p33"/>
          <p:cNvSpPr txBox="1"/>
          <p:nvPr>
            <p:ph type="title"/>
          </p:nvPr>
        </p:nvSpPr>
        <p:spPr>
          <a:xfrm>
            <a:off x="730000" y="1318650"/>
            <a:ext cx="3300900" cy="6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 sz="2300"/>
              <a:t>3D </a:t>
            </a:r>
            <a:r>
              <a:rPr b="0" lang="en" sz="2300"/>
              <a:t>Modelled</a:t>
            </a:r>
            <a:r>
              <a:rPr b="0" lang="en" sz="2300"/>
              <a:t> Case</a:t>
            </a:r>
            <a:endParaRPr b="0" sz="2300"/>
          </a:p>
        </p:txBody>
      </p:sp>
      <p:sp>
        <p:nvSpPr>
          <p:cNvPr id="292" name="Google Shape;292;p33"/>
          <p:cNvSpPr txBox="1"/>
          <p:nvPr>
            <p:ph idx="1" type="subTitle"/>
          </p:nvPr>
        </p:nvSpPr>
        <p:spPr>
          <a:xfrm>
            <a:off x="730000" y="2179750"/>
            <a:ext cx="3126300" cy="12669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This light weight designs provides all the stability </a:t>
            </a:r>
            <a:r>
              <a:rPr lang="en"/>
              <a:t>needed</a:t>
            </a:r>
            <a:r>
              <a:rPr lang="en"/>
              <a:t> for holding the PCB, LCD screen, Speakers, and light diffuser with LEDs inside. This design features a removable back with easy assembly.</a:t>
            </a:r>
            <a:endParaRPr/>
          </a:p>
        </p:txBody>
      </p:sp>
      <p:sp>
        <p:nvSpPr>
          <p:cNvPr id="293" name="Google Shape;293;p33"/>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4" name="Google Shape;294;p33"/>
          <p:cNvPicPr preferRelativeResize="0"/>
          <p:nvPr/>
        </p:nvPicPr>
        <p:blipFill>
          <a:blip r:embed="rId3">
            <a:alphaModFix/>
          </a:blip>
          <a:stretch>
            <a:fillRect/>
          </a:stretch>
        </p:blipFill>
        <p:spPr>
          <a:xfrm>
            <a:off x="4833350" y="896025"/>
            <a:ext cx="4066549" cy="3280750"/>
          </a:xfrm>
          <a:prstGeom prst="rect">
            <a:avLst/>
          </a:prstGeom>
          <a:noFill/>
          <a:ln>
            <a:noFill/>
          </a:ln>
        </p:spPr>
      </p:pic>
      <p:pic>
        <p:nvPicPr>
          <p:cNvPr id="295" name="Google Shape;295;p33" title="3390 Foxcroft Cir 20.mp3">
            <a:hlinkClick r:id="rId4"/>
          </p:cNvPr>
          <p:cNvPicPr preferRelativeResize="0"/>
          <p:nvPr/>
        </p:nvPicPr>
        <p:blipFill>
          <a:blip r:embed="rId5">
            <a:alphaModFix/>
          </a:blip>
          <a:stretch>
            <a:fillRect/>
          </a:stretch>
        </p:blipFill>
        <p:spPr>
          <a:xfrm>
            <a:off x="0" y="4686300"/>
            <a:ext cx="457200" cy="457200"/>
          </a:xfrm>
          <a:prstGeom prst="rect">
            <a:avLst/>
          </a:prstGeom>
          <a:noFill/>
          <a:ln>
            <a:noFill/>
          </a:ln>
        </p:spPr>
      </p:pic>
      <p:pic>
        <p:nvPicPr>
          <p:cNvPr id="296" name="Google Shape;296;p33"/>
          <p:cNvPicPr preferRelativeResize="0"/>
          <p:nvPr/>
        </p:nvPicPr>
        <p:blipFill>
          <a:blip r:embed="rId6">
            <a:alphaModFix/>
          </a:blip>
          <a:stretch>
            <a:fillRect/>
          </a:stretch>
        </p:blipFill>
        <p:spPr>
          <a:xfrm>
            <a:off x="3" y="0"/>
            <a:ext cx="725850" cy="9859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0" name="Shape 300"/>
        <p:cNvGrpSpPr/>
        <p:nvPr/>
      </p:nvGrpSpPr>
      <p:grpSpPr>
        <a:xfrm>
          <a:off x="0" y="0"/>
          <a:ext cx="0" cy="0"/>
          <a:chOff x="0" y="0"/>
          <a:chExt cx="0" cy="0"/>
        </a:xfrm>
      </p:grpSpPr>
      <p:sp>
        <p:nvSpPr>
          <p:cNvPr id="301" name="Google Shape;301;p34"/>
          <p:cNvSpPr/>
          <p:nvPr/>
        </p:nvSpPr>
        <p:spPr>
          <a:xfrm>
            <a:off x="907150" y="1669925"/>
            <a:ext cx="2403300" cy="83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4"/>
          <p:cNvSpPr txBox="1"/>
          <p:nvPr>
            <p:ph idx="4294967295" type="title"/>
          </p:nvPr>
        </p:nvSpPr>
        <p:spPr>
          <a:xfrm>
            <a:off x="486325" y="200225"/>
            <a:ext cx="3890400" cy="688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 u="sng"/>
              <a:t>Problems &amp; Solutions</a:t>
            </a:r>
            <a:r>
              <a:rPr lang="en"/>
              <a:t> </a:t>
            </a:r>
            <a:endParaRPr/>
          </a:p>
        </p:txBody>
      </p:sp>
      <p:sp>
        <p:nvSpPr>
          <p:cNvPr id="303" name="Google Shape;303;p34"/>
          <p:cNvSpPr/>
          <p:nvPr/>
        </p:nvSpPr>
        <p:spPr>
          <a:xfrm>
            <a:off x="317950" y="1356125"/>
            <a:ext cx="8743800" cy="1458900"/>
          </a:xfrm>
          <a:prstGeom prst="roundRect">
            <a:avLst>
              <a:gd fmla="val 16667" name="adj"/>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4"/>
          <p:cNvSpPr txBox="1"/>
          <p:nvPr/>
        </p:nvSpPr>
        <p:spPr>
          <a:xfrm>
            <a:off x="846400" y="1454513"/>
            <a:ext cx="2403300" cy="12621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lang="en">
                <a:latin typeface="Lato"/>
                <a:ea typeface="Lato"/>
                <a:cs typeface="Lato"/>
                <a:sym typeface="Lato"/>
              </a:rPr>
              <a:t>Reference </a:t>
            </a:r>
            <a:r>
              <a:rPr lang="en">
                <a:latin typeface="Lato"/>
                <a:ea typeface="Lato"/>
                <a:cs typeface="Lato"/>
                <a:sym typeface="Lato"/>
              </a:rPr>
              <a:t>oscillator</a:t>
            </a:r>
            <a:r>
              <a:rPr lang="en">
                <a:latin typeface="Lato"/>
                <a:ea typeface="Lato"/>
                <a:cs typeface="Lato"/>
                <a:sym typeface="Lato"/>
              </a:rPr>
              <a:t>  </a:t>
            </a:r>
            <a:r>
              <a:rPr lang="en">
                <a:latin typeface="Lato"/>
                <a:ea typeface="Lato"/>
                <a:cs typeface="Lato"/>
                <a:sym typeface="Lato"/>
              </a:rPr>
              <a:t>isn't</a:t>
            </a:r>
            <a:r>
              <a:rPr lang="en">
                <a:latin typeface="Lato"/>
                <a:ea typeface="Lato"/>
                <a:cs typeface="Lato"/>
                <a:sym typeface="Lato"/>
              </a:rPr>
              <a:t> a higher enough </a:t>
            </a:r>
            <a:r>
              <a:rPr lang="en">
                <a:latin typeface="Lato"/>
                <a:ea typeface="Lato"/>
                <a:cs typeface="Lato"/>
                <a:sym typeface="Lato"/>
              </a:rPr>
              <a:t>frequency, selected audio file have to be resampled </a:t>
            </a:r>
            <a:endParaRPr>
              <a:latin typeface="Lato"/>
              <a:ea typeface="Lato"/>
              <a:cs typeface="Lato"/>
              <a:sym typeface="Lato"/>
            </a:endParaRPr>
          </a:p>
        </p:txBody>
      </p:sp>
      <p:sp>
        <p:nvSpPr>
          <p:cNvPr id="305" name="Google Shape;305;p34"/>
          <p:cNvSpPr txBox="1"/>
          <p:nvPr/>
        </p:nvSpPr>
        <p:spPr>
          <a:xfrm>
            <a:off x="404700" y="948275"/>
            <a:ext cx="1664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u="sng">
                <a:latin typeface="Lato"/>
                <a:ea typeface="Lato"/>
                <a:cs typeface="Lato"/>
                <a:sym typeface="Lato"/>
              </a:rPr>
              <a:t>Current issues</a:t>
            </a:r>
            <a:endParaRPr sz="1700" u="sng">
              <a:latin typeface="Lato"/>
              <a:ea typeface="Lato"/>
              <a:cs typeface="Lato"/>
              <a:sym typeface="Lato"/>
            </a:endParaRPr>
          </a:p>
        </p:txBody>
      </p:sp>
      <p:sp>
        <p:nvSpPr>
          <p:cNvPr id="306" name="Google Shape;306;p34"/>
          <p:cNvSpPr txBox="1"/>
          <p:nvPr/>
        </p:nvSpPr>
        <p:spPr>
          <a:xfrm>
            <a:off x="3572475" y="1562225"/>
            <a:ext cx="2777400" cy="10467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lang="en">
                <a:latin typeface="Lato"/>
                <a:ea typeface="Lato"/>
                <a:cs typeface="Lato"/>
                <a:sym typeface="Lato"/>
              </a:rPr>
              <a:t>The RP2040 is new, lacks a proprietary IDE, and therefore has uncommon library support </a:t>
            </a:r>
            <a:endParaRPr>
              <a:latin typeface="Lato"/>
              <a:ea typeface="Lato"/>
              <a:cs typeface="Lato"/>
              <a:sym typeface="Lato"/>
            </a:endParaRPr>
          </a:p>
        </p:txBody>
      </p:sp>
      <p:sp>
        <p:nvSpPr>
          <p:cNvPr id="307" name="Google Shape;307;p34"/>
          <p:cNvSpPr/>
          <p:nvPr/>
        </p:nvSpPr>
        <p:spPr>
          <a:xfrm>
            <a:off x="317950" y="3497575"/>
            <a:ext cx="8697300" cy="1328100"/>
          </a:xfrm>
          <a:prstGeom prst="roundRect">
            <a:avLst>
              <a:gd fmla="val 16667"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4"/>
          <p:cNvSpPr txBox="1"/>
          <p:nvPr/>
        </p:nvSpPr>
        <p:spPr>
          <a:xfrm>
            <a:off x="6490150" y="1608975"/>
            <a:ext cx="2113500" cy="10467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lang="en">
                <a:latin typeface="Lato"/>
                <a:ea typeface="Lato"/>
                <a:cs typeface="Lato"/>
                <a:sym typeface="Lato"/>
              </a:rPr>
              <a:t>Software and GUI issues </a:t>
            </a:r>
            <a:r>
              <a:rPr lang="en">
                <a:latin typeface="Lato"/>
                <a:ea typeface="Lato"/>
                <a:cs typeface="Lato"/>
                <a:sym typeface="Lato"/>
              </a:rPr>
              <a:t>related to design and implementation </a:t>
            </a:r>
            <a:endParaRPr>
              <a:latin typeface="Lato"/>
              <a:ea typeface="Lato"/>
              <a:cs typeface="Lato"/>
              <a:sym typeface="Lato"/>
            </a:endParaRPr>
          </a:p>
        </p:txBody>
      </p:sp>
      <p:sp>
        <p:nvSpPr>
          <p:cNvPr id="309" name="Google Shape;309;p34"/>
          <p:cNvSpPr txBox="1"/>
          <p:nvPr/>
        </p:nvSpPr>
        <p:spPr>
          <a:xfrm>
            <a:off x="404700" y="3168775"/>
            <a:ext cx="150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Lato"/>
                <a:ea typeface="Lato"/>
                <a:cs typeface="Lato"/>
                <a:sym typeface="Lato"/>
              </a:rPr>
              <a:t>Possible solution</a:t>
            </a:r>
            <a:endParaRPr u="sng">
              <a:latin typeface="Lato"/>
              <a:ea typeface="Lato"/>
              <a:cs typeface="Lato"/>
              <a:sym typeface="Lato"/>
            </a:endParaRPr>
          </a:p>
        </p:txBody>
      </p:sp>
      <p:sp>
        <p:nvSpPr>
          <p:cNvPr id="310" name="Google Shape;310;p34"/>
          <p:cNvSpPr txBox="1"/>
          <p:nvPr/>
        </p:nvSpPr>
        <p:spPr>
          <a:xfrm>
            <a:off x="467500" y="3568975"/>
            <a:ext cx="3161100" cy="1185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311150" lvl="0" marL="457200" rtl="0" algn="l">
              <a:spcBef>
                <a:spcPts val="0"/>
              </a:spcBef>
              <a:spcAft>
                <a:spcPts val="0"/>
              </a:spcAft>
              <a:buSzPts val="1300"/>
              <a:buFont typeface="Lato"/>
              <a:buChar char="●"/>
            </a:pPr>
            <a:r>
              <a:rPr lang="en" sz="1300">
                <a:latin typeface="Lato"/>
                <a:ea typeface="Lato"/>
                <a:cs typeface="Lato"/>
                <a:sym typeface="Lato"/>
              </a:rPr>
              <a:t>Code for no standard clock </a:t>
            </a:r>
            <a:r>
              <a:rPr lang="en" sz="1300">
                <a:latin typeface="Lato"/>
                <a:ea typeface="Lato"/>
                <a:cs typeface="Lato"/>
                <a:sym typeface="Lato"/>
              </a:rPr>
              <a:t>timing software, provide an standard external oscillator, or select a MCU that has a high reference clock oscillator </a:t>
            </a:r>
            <a:endParaRPr sz="1300">
              <a:latin typeface="Lato"/>
              <a:ea typeface="Lato"/>
              <a:cs typeface="Lato"/>
              <a:sym typeface="Lato"/>
            </a:endParaRPr>
          </a:p>
        </p:txBody>
      </p:sp>
      <p:sp>
        <p:nvSpPr>
          <p:cNvPr id="311" name="Google Shape;311;p34"/>
          <p:cNvSpPr txBox="1"/>
          <p:nvPr/>
        </p:nvSpPr>
        <p:spPr>
          <a:xfrm>
            <a:off x="5648500" y="4685250"/>
            <a:ext cx="53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cxnSp>
        <p:nvCxnSpPr>
          <p:cNvPr id="312" name="Google Shape;312;p34"/>
          <p:cNvCxnSpPr/>
          <p:nvPr/>
        </p:nvCxnSpPr>
        <p:spPr>
          <a:xfrm>
            <a:off x="2235075" y="2887850"/>
            <a:ext cx="9300" cy="534900"/>
          </a:xfrm>
          <a:prstGeom prst="straightConnector1">
            <a:avLst/>
          </a:prstGeom>
          <a:noFill/>
          <a:ln cap="flat" cmpd="sng" w="9525">
            <a:solidFill>
              <a:schemeClr val="dk2"/>
            </a:solidFill>
            <a:prstDash val="solid"/>
            <a:round/>
            <a:headEnd len="med" w="med" type="none"/>
            <a:tailEnd len="med" w="med" type="triangle"/>
          </a:ln>
        </p:spPr>
      </p:cxnSp>
      <p:sp>
        <p:nvSpPr>
          <p:cNvPr id="313" name="Google Shape;313;p34"/>
          <p:cNvSpPr txBox="1"/>
          <p:nvPr/>
        </p:nvSpPr>
        <p:spPr>
          <a:xfrm>
            <a:off x="3749950" y="3607525"/>
            <a:ext cx="2291400" cy="11082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Lato"/>
              <a:buChar char="●"/>
            </a:pPr>
            <a:r>
              <a:rPr lang="en" sz="1200">
                <a:latin typeface="Lato"/>
                <a:ea typeface="Lato"/>
                <a:cs typeface="Lato"/>
                <a:sym typeface="Lato"/>
              </a:rPr>
              <a:t>Coding around obscure </a:t>
            </a:r>
            <a:r>
              <a:rPr lang="en" sz="1200">
                <a:latin typeface="Lato"/>
                <a:ea typeface="Lato"/>
                <a:cs typeface="Lato"/>
                <a:sym typeface="Lato"/>
              </a:rPr>
              <a:t>libraries</a:t>
            </a:r>
            <a:r>
              <a:rPr lang="en" sz="1200">
                <a:latin typeface="Lato"/>
                <a:ea typeface="Lato"/>
                <a:cs typeface="Lato"/>
                <a:sym typeface="Lato"/>
              </a:rPr>
              <a:t> using logic our </a:t>
            </a:r>
            <a:r>
              <a:rPr lang="en" sz="1200">
                <a:latin typeface="Lato"/>
                <a:ea typeface="Lato"/>
                <a:cs typeface="Lato"/>
                <a:sym typeface="Lato"/>
              </a:rPr>
              <a:t>recontextualizing</a:t>
            </a:r>
            <a:r>
              <a:rPr lang="en" sz="1200">
                <a:latin typeface="Lato"/>
                <a:ea typeface="Lato"/>
                <a:cs typeface="Lato"/>
                <a:sym typeface="Lato"/>
              </a:rPr>
              <a:t> existing programs to fit our scope </a:t>
            </a:r>
            <a:endParaRPr sz="1200">
              <a:latin typeface="Lato"/>
              <a:ea typeface="Lato"/>
              <a:cs typeface="Lato"/>
              <a:sym typeface="Lato"/>
            </a:endParaRPr>
          </a:p>
        </p:txBody>
      </p:sp>
      <p:cxnSp>
        <p:nvCxnSpPr>
          <p:cNvPr id="314" name="Google Shape;314;p34"/>
          <p:cNvCxnSpPr/>
          <p:nvPr/>
        </p:nvCxnSpPr>
        <p:spPr>
          <a:xfrm flipH="1">
            <a:off x="4737988" y="2850000"/>
            <a:ext cx="16200" cy="612600"/>
          </a:xfrm>
          <a:prstGeom prst="straightConnector1">
            <a:avLst/>
          </a:prstGeom>
          <a:noFill/>
          <a:ln cap="flat" cmpd="sng" w="9525">
            <a:solidFill>
              <a:schemeClr val="dk2"/>
            </a:solidFill>
            <a:prstDash val="solid"/>
            <a:round/>
            <a:headEnd len="med" w="med" type="none"/>
            <a:tailEnd len="med" w="med" type="triangle"/>
          </a:ln>
        </p:spPr>
      </p:cxnSp>
      <p:sp>
        <p:nvSpPr>
          <p:cNvPr id="315" name="Google Shape;315;p34"/>
          <p:cNvSpPr txBox="1"/>
          <p:nvPr/>
        </p:nvSpPr>
        <p:spPr>
          <a:xfrm>
            <a:off x="6300850" y="3699925"/>
            <a:ext cx="2492100" cy="9234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Lato"/>
              <a:buChar char="●"/>
            </a:pPr>
            <a:r>
              <a:rPr lang="en" sz="1200">
                <a:latin typeface="Lato"/>
                <a:ea typeface="Lato"/>
                <a:cs typeface="Lato"/>
                <a:sym typeface="Lato"/>
              </a:rPr>
              <a:t>Researching</a:t>
            </a:r>
            <a:r>
              <a:rPr lang="en" sz="1200">
                <a:latin typeface="Lato"/>
                <a:ea typeface="Lato"/>
                <a:cs typeface="Lato"/>
                <a:sym typeface="Lato"/>
              </a:rPr>
              <a:t> and seeking </a:t>
            </a:r>
            <a:r>
              <a:rPr lang="en" sz="1200">
                <a:latin typeface="Lato"/>
                <a:ea typeface="Lato"/>
                <a:cs typeface="Lato"/>
                <a:sym typeface="Lato"/>
              </a:rPr>
              <a:t>python support for our GUI or finding another language to write our GUI in</a:t>
            </a:r>
            <a:r>
              <a:rPr lang="en" sz="1200">
                <a:latin typeface="Lato"/>
                <a:ea typeface="Lato"/>
                <a:cs typeface="Lato"/>
                <a:sym typeface="Lato"/>
              </a:rPr>
              <a:t> </a:t>
            </a:r>
            <a:endParaRPr sz="1200">
              <a:latin typeface="Lato"/>
              <a:ea typeface="Lato"/>
              <a:cs typeface="Lato"/>
              <a:sym typeface="Lato"/>
            </a:endParaRPr>
          </a:p>
        </p:txBody>
      </p:sp>
      <p:cxnSp>
        <p:nvCxnSpPr>
          <p:cNvPr id="316" name="Google Shape;316;p34"/>
          <p:cNvCxnSpPr/>
          <p:nvPr/>
        </p:nvCxnSpPr>
        <p:spPr>
          <a:xfrm>
            <a:off x="7406650" y="2899075"/>
            <a:ext cx="0" cy="523500"/>
          </a:xfrm>
          <a:prstGeom prst="straightConnector1">
            <a:avLst/>
          </a:prstGeom>
          <a:noFill/>
          <a:ln cap="flat" cmpd="sng" w="9525">
            <a:solidFill>
              <a:schemeClr val="dk2"/>
            </a:solidFill>
            <a:prstDash val="solid"/>
            <a:round/>
            <a:headEnd len="med" w="med" type="none"/>
            <a:tailEnd len="med" w="med" type="triangle"/>
          </a:ln>
        </p:spPr>
      </p:cxnSp>
      <p:pic>
        <p:nvPicPr>
          <p:cNvPr id="317" name="Google Shape;317;p34" title="slide 22 new.mp3">
            <a:hlinkClick r:id="rId3"/>
          </p:cNvPr>
          <p:cNvPicPr preferRelativeResize="0"/>
          <p:nvPr/>
        </p:nvPicPr>
        <p:blipFill>
          <a:blip r:embed="rId4">
            <a:alphaModFix/>
          </a:blip>
          <a:stretch>
            <a:fillRect/>
          </a:stretch>
        </p:blipFill>
        <p:spPr>
          <a:xfrm>
            <a:off x="4343400" y="315725"/>
            <a:ext cx="457200" cy="457200"/>
          </a:xfrm>
          <a:prstGeom prst="rect">
            <a:avLst/>
          </a:prstGeom>
          <a:noFill/>
          <a:ln>
            <a:noFill/>
          </a:ln>
        </p:spPr>
      </p:pic>
      <p:pic>
        <p:nvPicPr>
          <p:cNvPr id="318" name="Google Shape;318;p34"/>
          <p:cNvPicPr preferRelativeResize="0"/>
          <p:nvPr/>
        </p:nvPicPr>
        <p:blipFill>
          <a:blip r:embed="rId5">
            <a:alphaModFix/>
          </a:blip>
          <a:stretch>
            <a:fillRect/>
          </a:stretch>
        </p:blipFill>
        <p:spPr>
          <a:xfrm>
            <a:off x="8092675" y="0"/>
            <a:ext cx="1051325" cy="1051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322" name="Shape 322"/>
        <p:cNvGrpSpPr/>
        <p:nvPr/>
      </p:nvGrpSpPr>
      <p:grpSpPr>
        <a:xfrm>
          <a:off x="0" y="0"/>
          <a:ext cx="0" cy="0"/>
          <a:chOff x="0" y="0"/>
          <a:chExt cx="0" cy="0"/>
        </a:xfrm>
      </p:grpSpPr>
      <p:sp>
        <p:nvSpPr>
          <p:cNvPr id="323" name="Google Shape;323;p35"/>
          <p:cNvSpPr txBox="1"/>
          <p:nvPr>
            <p:ph type="title"/>
          </p:nvPr>
        </p:nvSpPr>
        <p:spPr>
          <a:xfrm>
            <a:off x="1047950" y="1786200"/>
            <a:ext cx="2758200" cy="157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n" sz="4200"/>
              <a:t>Software</a:t>
            </a:r>
            <a:endParaRPr b="0" sz="4200"/>
          </a:p>
          <a:p>
            <a:pPr indent="0" lvl="0" marL="0" rtl="0" algn="ctr">
              <a:spcBef>
                <a:spcPts val="0"/>
              </a:spcBef>
              <a:spcAft>
                <a:spcPts val="0"/>
              </a:spcAft>
              <a:buNone/>
            </a:pPr>
            <a:r>
              <a:rPr b="0" lang="en" sz="4200"/>
              <a:t>Flowchart</a:t>
            </a:r>
            <a:endParaRPr b="0" sz="4200"/>
          </a:p>
        </p:txBody>
      </p:sp>
      <p:pic>
        <p:nvPicPr>
          <p:cNvPr id="324" name="Google Shape;324;p35"/>
          <p:cNvPicPr preferRelativeResize="0"/>
          <p:nvPr/>
        </p:nvPicPr>
        <p:blipFill rotWithShape="1">
          <a:blip r:embed="rId3">
            <a:alphaModFix/>
          </a:blip>
          <a:srcRect b="3499" l="-1460" r="1460" t="-3500"/>
          <a:stretch/>
        </p:blipFill>
        <p:spPr>
          <a:xfrm>
            <a:off x="-150275" y="-184950"/>
            <a:ext cx="9294275" cy="5328450"/>
          </a:xfrm>
          <a:prstGeom prst="rect">
            <a:avLst/>
          </a:prstGeom>
          <a:noFill/>
          <a:ln>
            <a:noFill/>
          </a:ln>
        </p:spPr>
      </p:pic>
      <p:sp>
        <p:nvSpPr>
          <p:cNvPr id="325" name="Google Shape;325;p35"/>
          <p:cNvSpPr txBox="1"/>
          <p:nvPr/>
        </p:nvSpPr>
        <p:spPr>
          <a:xfrm>
            <a:off x="3222450" y="393075"/>
            <a:ext cx="26991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latin typeface="Lato"/>
                <a:ea typeface="Lato"/>
                <a:cs typeface="Lato"/>
                <a:sym typeface="Lato"/>
              </a:rPr>
              <a:t>Software Diagram</a:t>
            </a:r>
            <a:endParaRPr sz="2300">
              <a:latin typeface="Lato"/>
              <a:ea typeface="Lato"/>
              <a:cs typeface="Lato"/>
              <a:sym typeface="Lato"/>
            </a:endParaRPr>
          </a:p>
        </p:txBody>
      </p:sp>
      <p:pic>
        <p:nvPicPr>
          <p:cNvPr id="326" name="Google Shape;326;p35" title="1.mp3">
            <a:hlinkClick r:id="rId4"/>
          </p:cNvPr>
          <p:cNvPicPr preferRelativeResize="0"/>
          <p:nvPr/>
        </p:nvPicPr>
        <p:blipFill>
          <a:blip r:embed="rId5">
            <a:alphaModFix/>
          </a:blip>
          <a:stretch>
            <a:fillRect/>
          </a:stretch>
        </p:blipFill>
        <p:spPr>
          <a:xfrm>
            <a:off x="0" y="4686300"/>
            <a:ext cx="457200" cy="457200"/>
          </a:xfrm>
          <a:prstGeom prst="rect">
            <a:avLst/>
          </a:prstGeom>
          <a:noFill/>
          <a:ln>
            <a:noFill/>
          </a:ln>
        </p:spPr>
      </p:pic>
      <p:pic>
        <p:nvPicPr>
          <p:cNvPr id="327" name="Google Shape;327;p35"/>
          <p:cNvPicPr preferRelativeResize="0"/>
          <p:nvPr/>
        </p:nvPicPr>
        <p:blipFill rotWithShape="1">
          <a:blip r:embed="rId6">
            <a:alphaModFix/>
          </a:blip>
          <a:srcRect b="26535" l="0" r="0" t="0"/>
          <a:stretch/>
        </p:blipFill>
        <p:spPr>
          <a:xfrm>
            <a:off x="7972425" y="0"/>
            <a:ext cx="1171575" cy="1247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Software (Application)</a:t>
            </a:r>
            <a:endParaRPr b="0"/>
          </a:p>
        </p:txBody>
      </p:sp>
      <p:sp>
        <p:nvSpPr>
          <p:cNvPr id="333" name="Google Shape;333;p36"/>
          <p:cNvSpPr txBox="1"/>
          <p:nvPr>
            <p:ph idx="1" type="body"/>
          </p:nvPr>
        </p:nvSpPr>
        <p:spPr>
          <a:xfrm>
            <a:off x="729450" y="2129075"/>
            <a:ext cx="4456200" cy="2591700"/>
          </a:xfrm>
          <a:prstGeom prst="rect">
            <a:avLst/>
          </a:prstGeom>
        </p:spPr>
        <p:txBody>
          <a:bodyPr anchorCtr="0" anchor="t" bIns="91425" lIns="91425" spcFirstLastPara="1" rIns="91425" wrap="square" tIns="91425">
            <a:normAutofit/>
          </a:bodyPr>
          <a:lstStyle/>
          <a:p>
            <a:pPr indent="457200" lvl="0" marL="0" rtl="0" algn="l">
              <a:spcBef>
                <a:spcPts val="0"/>
              </a:spcBef>
              <a:spcAft>
                <a:spcPts val="0"/>
              </a:spcAft>
              <a:buNone/>
            </a:pPr>
            <a:r>
              <a:rPr lang="en"/>
              <a:t>Software Requirements:</a:t>
            </a:r>
            <a:endParaRPr/>
          </a:p>
          <a:p>
            <a:pPr indent="-311150" lvl="0" marL="457200" rtl="0" algn="l">
              <a:spcBef>
                <a:spcPts val="1200"/>
              </a:spcBef>
              <a:spcAft>
                <a:spcPts val="0"/>
              </a:spcAft>
              <a:buSzPts val="1300"/>
              <a:buChar char="-"/>
            </a:pPr>
            <a:r>
              <a:rPr lang="en"/>
              <a:t>Desktop Application</a:t>
            </a:r>
            <a:endParaRPr/>
          </a:p>
          <a:p>
            <a:pPr indent="-311150" lvl="0" marL="457200" rtl="0" algn="l">
              <a:spcBef>
                <a:spcPts val="0"/>
              </a:spcBef>
              <a:spcAft>
                <a:spcPts val="0"/>
              </a:spcAft>
              <a:buSzPts val="1300"/>
              <a:buChar char="-"/>
            </a:pPr>
            <a:r>
              <a:rPr lang="en"/>
              <a:t>Can interface with MCU</a:t>
            </a:r>
            <a:endParaRPr/>
          </a:p>
          <a:p>
            <a:pPr indent="-311150" lvl="0" marL="457200" rtl="0" algn="l">
              <a:spcBef>
                <a:spcPts val="0"/>
              </a:spcBef>
              <a:spcAft>
                <a:spcPts val="0"/>
              </a:spcAft>
              <a:buSzPts val="1300"/>
              <a:buChar char="-"/>
            </a:pPr>
            <a:r>
              <a:rPr lang="en"/>
              <a:t>Support for ML human detection</a:t>
            </a:r>
            <a:endParaRPr/>
          </a:p>
          <a:p>
            <a:pPr indent="-311150" lvl="0" marL="457200" rtl="0" algn="l">
              <a:spcBef>
                <a:spcPts val="0"/>
              </a:spcBef>
              <a:spcAft>
                <a:spcPts val="0"/>
              </a:spcAft>
              <a:buSzPts val="1300"/>
              <a:buChar char="-"/>
            </a:pPr>
            <a:r>
              <a:rPr lang="en"/>
              <a:t>Portable</a:t>
            </a:r>
            <a:endParaRPr/>
          </a:p>
          <a:p>
            <a:pPr indent="-311150" lvl="0" marL="457200" rtl="0" algn="l">
              <a:spcBef>
                <a:spcPts val="0"/>
              </a:spcBef>
              <a:spcAft>
                <a:spcPts val="0"/>
              </a:spcAft>
              <a:buSzPts val="1300"/>
              <a:buChar char="-"/>
            </a:pPr>
            <a:r>
              <a:rPr lang="en"/>
              <a:t>Multithreaded</a:t>
            </a:r>
            <a:endParaRPr/>
          </a:p>
          <a:p>
            <a:pPr indent="-311150" lvl="0" marL="457200" rtl="0" algn="l">
              <a:spcBef>
                <a:spcPts val="0"/>
              </a:spcBef>
              <a:spcAft>
                <a:spcPts val="0"/>
              </a:spcAft>
              <a:buSzPts val="1300"/>
              <a:buChar char="-"/>
            </a:pPr>
            <a:r>
              <a:rPr lang="en"/>
              <a:t>Achieved deliverables</a:t>
            </a:r>
            <a:endParaRPr/>
          </a:p>
          <a:p>
            <a:pPr indent="-298450" lvl="1" marL="914400" rtl="0" algn="l">
              <a:spcBef>
                <a:spcPts val="0"/>
              </a:spcBef>
              <a:spcAft>
                <a:spcPts val="0"/>
              </a:spcAft>
              <a:buSzPts val="1100"/>
              <a:buChar char="-"/>
            </a:pPr>
            <a:r>
              <a:rPr lang="en"/>
              <a:t>Streaming live video</a:t>
            </a:r>
            <a:endParaRPr/>
          </a:p>
          <a:p>
            <a:pPr indent="-298450" lvl="1" marL="914400" rtl="0" algn="l">
              <a:spcBef>
                <a:spcPts val="0"/>
              </a:spcBef>
              <a:spcAft>
                <a:spcPts val="0"/>
              </a:spcAft>
              <a:buSzPts val="1100"/>
              <a:buChar char="-"/>
            </a:pPr>
            <a:r>
              <a:rPr lang="en"/>
              <a:t>Saving video</a:t>
            </a:r>
            <a:endParaRPr/>
          </a:p>
          <a:p>
            <a:pPr indent="-298450" lvl="1" marL="914400" rtl="0" algn="l">
              <a:spcBef>
                <a:spcPts val="0"/>
              </a:spcBef>
              <a:spcAft>
                <a:spcPts val="0"/>
              </a:spcAft>
              <a:buSzPts val="1100"/>
              <a:buChar char="-"/>
            </a:pPr>
            <a:r>
              <a:rPr lang="en"/>
              <a:t>Watching old streams</a:t>
            </a:r>
            <a:endParaRPr/>
          </a:p>
        </p:txBody>
      </p:sp>
      <p:pic>
        <p:nvPicPr>
          <p:cNvPr id="334" name="Google Shape;334;p36"/>
          <p:cNvPicPr preferRelativeResize="0"/>
          <p:nvPr/>
        </p:nvPicPr>
        <p:blipFill>
          <a:blip r:embed="rId3">
            <a:alphaModFix/>
          </a:blip>
          <a:stretch>
            <a:fillRect/>
          </a:stretch>
        </p:blipFill>
        <p:spPr>
          <a:xfrm>
            <a:off x="6827199" y="1273300"/>
            <a:ext cx="1730349" cy="1803901"/>
          </a:xfrm>
          <a:prstGeom prst="rect">
            <a:avLst/>
          </a:prstGeom>
          <a:noFill/>
          <a:ln>
            <a:noFill/>
          </a:ln>
        </p:spPr>
      </p:pic>
      <p:pic>
        <p:nvPicPr>
          <p:cNvPr id="335" name="Google Shape;335;p36"/>
          <p:cNvPicPr preferRelativeResize="0"/>
          <p:nvPr/>
        </p:nvPicPr>
        <p:blipFill>
          <a:blip r:embed="rId4">
            <a:alphaModFix/>
          </a:blip>
          <a:stretch>
            <a:fillRect/>
          </a:stretch>
        </p:blipFill>
        <p:spPr>
          <a:xfrm>
            <a:off x="6916125" y="3336650"/>
            <a:ext cx="1730349" cy="1333926"/>
          </a:xfrm>
          <a:prstGeom prst="rect">
            <a:avLst/>
          </a:prstGeom>
          <a:noFill/>
          <a:ln>
            <a:noFill/>
          </a:ln>
        </p:spPr>
      </p:pic>
      <p:pic>
        <p:nvPicPr>
          <p:cNvPr id="336" name="Google Shape;336;p36"/>
          <p:cNvPicPr preferRelativeResize="0"/>
          <p:nvPr/>
        </p:nvPicPr>
        <p:blipFill>
          <a:blip r:embed="rId5">
            <a:alphaModFix/>
          </a:blip>
          <a:stretch>
            <a:fillRect/>
          </a:stretch>
        </p:blipFill>
        <p:spPr>
          <a:xfrm>
            <a:off x="4685400" y="1124837"/>
            <a:ext cx="1490874" cy="1836275"/>
          </a:xfrm>
          <a:prstGeom prst="rect">
            <a:avLst/>
          </a:prstGeom>
          <a:noFill/>
          <a:ln>
            <a:noFill/>
          </a:ln>
        </p:spPr>
      </p:pic>
      <p:pic>
        <p:nvPicPr>
          <p:cNvPr id="337" name="Google Shape;337;p36"/>
          <p:cNvPicPr preferRelativeResize="0"/>
          <p:nvPr/>
        </p:nvPicPr>
        <p:blipFill>
          <a:blip r:embed="rId6">
            <a:alphaModFix/>
          </a:blip>
          <a:stretch>
            <a:fillRect/>
          </a:stretch>
        </p:blipFill>
        <p:spPr>
          <a:xfrm>
            <a:off x="4565642" y="3138430"/>
            <a:ext cx="1730350" cy="1730350"/>
          </a:xfrm>
          <a:prstGeom prst="rect">
            <a:avLst/>
          </a:prstGeom>
          <a:noFill/>
          <a:ln>
            <a:noFill/>
          </a:ln>
        </p:spPr>
      </p:pic>
      <p:pic>
        <p:nvPicPr>
          <p:cNvPr id="338" name="Google Shape;338;p36" title="1_a.mp3">
            <a:hlinkClick r:id="rId7"/>
          </p:cNvPr>
          <p:cNvPicPr preferRelativeResize="0"/>
          <p:nvPr/>
        </p:nvPicPr>
        <p:blipFill>
          <a:blip r:embed="rId8">
            <a:alphaModFix/>
          </a:blip>
          <a:stretch>
            <a:fillRect/>
          </a:stretch>
        </p:blipFill>
        <p:spPr>
          <a:xfrm>
            <a:off x="0" y="4670575"/>
            <a:ext cx="457200" cy="457200"/>
          </a:xfrm>
          <a:prstGeom prst="rect">
            <a:avLst/>
          </a:prstGeom>
          <a:noFill/>
          <a:ln>
            <a:noFill/>
          </a:ln>
        </p:spPr>
      </p:pic>
      <p:pic>
        <p:nvPicPr>
          <p:cNvPr id="339" name="Google Shape;339;p36"/>
          <p:cNvPicPr preferRelativeResize="0"/>
          <p:nvPr/>
        </p:nvPicPr>
        <p:blipFill rotWithShape="1">
          <a:blip r:embed="rId9">
            <a:alphaModFix/>
          </a:blip>
          <a:srcRect b="26535" l="0" r="0" t="0"/>
          <a:stretch/>
        </p:blipFill>
        <p:spPr>
          <a:xfrm>
            <a:off x="8192075" y="0"/>
            <a:ext cx="951935" cy="1013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7"/>
          <p:cNvSpPr txBox="1"/>
          <p:nvPr>
            <p:ph type="title"/>
          </p:nvPr>
        </p:nvSpPr>
        <p:spPr>
          <a:xfrm>
            <a:off x="729450" y="12408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Software Stack: Node</a:t>
            </a:r>
            <a:endParaRPr b="0"/>
          </a:p>
        </p:txBody>
      </p:sp>
      <p:sp>
        <p:nvSpPr>
          <p:cNvPr id="345" name="Google Shape;345;p37"/>
          <p:cNvSpPr txBox="1"/>
          <p:nvPr>
            <p:ph idx="1" type="body"/>
          </p:nvPr>
        </p:nvSpPr>
        <p:spPr>
          <a:xfrm>
            <a:off x="729450" y="2167325"/>
            <a:ext cx="4065900" cy="2261100"/>
          </a:xfrm>
          <a:prstGeom prst="rect">
            <a:avLst/>
          </a:prstGeom>
        </p:spPr>
        <p:txBody>
          <a:bodyPr anchorCtr="0" anchor="t" bIns="91425" lIns="91425" spcFirstLastPara="1" rIns="91425" wrap="square" tIns="91425">
            <a:noAutofit/>
          </a:bodyPr>
          <a:lstStyle/>
          <a:p>
            <a:pPr indent="-323850" lvl="0" marL="457200" rtl="0" algn="l">
              <a:lnSpc>
                <a:spcPct val="95000"/>
              </a:lnSpc>
              <a:spcBef>
                <a:spcPts val="0"/>
              </a:spcBef>
              <a:spcAft>
                <a:spcPts val="0"/>
              </a:spcAft>
              <a:buSzPts val="1500"/>
              <a:buAutoNum type="arabicPeriod"/>
            </a:pPr>
            <a:r>
              <a:rPr lang="en" sz="1500"/>
              <a:t>Javascript ES6</a:t>
            </a:r>
            <a:endParaRPr sz="1500"/>
          </a:p>
          <a:p>
            <a:pPr indent="-323850" lvl="0" marL="457200" rtl="0" algn="l">
              <a:lnSpc>
                <a:spcPct val="95000"/>
              </a:lnSpc>
              <a:spcBef>
                <a:spcPts val="0"/>
              </a:spcBef>
              <a:spcAft>
                <a:spcPts val="0"/>
              </a:spcAft>
              <a:buSzPts val="1500"/>
              <a:buAutoNum type="arabicPeriod"/>
            </a:pPr>
            <a:r>
              <a:rPr lang="en" sz="1500"/>
              <a:t>ElectronJS</a:t>
            </a:r>
            <a:endParaRPr sz="1500"/>
          </a:p>
          <a:p>
            <a:pPr indent="-323850" lvl="1" marL="914400" rtl="0" algn="l">
              <a:lnSpc>
                <a:spcPct val="95000"/>
              </a:lnSpc>
              <a:spcBef>
                <a:spcPts val="0"/>
              </a:spcBef>
              <a:spcAft>
                <a:spcPts val="0"/>
              </a:spcAft>
              <a:buSzPts val="1500"/>
              <a:buAutoNum type="alphaLcPeriod"/>
            </a:pPr>
            <a:r>
              <a:rPr lang="en" sz="1500"/>
              <a:t>Application GUI framework</a:t>
            </a:r>
            <a:endParaRPr sz="1500"/>
          </a:p>
          <a:p>
            <a:pPr indent="-323850" lvl="0" marL="457200" rtl="0" algn="l">
              <a:lnSpc>
                <a:spcPct val="95000"/>
              </a:lnSpc>
              <a:spcBef>
                <a:spcPts val="0"/>
              </a:spcBef>
              <a:spcAft>
                <a:spcPts val="0"/>
              </a:spcAft>
              <a:buSzPts val="1500"/>
              <a:buAutoNum type="arabicPeriod"/>
            </a:pPr>
            <a:r>
              <a:rPr lang="en" sz="1500"/>
              <a:t>TensorFlow</a:t>
            </a:r>
            <a:endParaRPr sz="1500"/>
          </a:p>
          <a:p>
            <a:pPr indent="-323850" lvl="1" marL="914400" rtl="0" algn="l">
              <a:lnSpc>
                <a:spcPct val="95000"/>
              </a:lnSpc>
              <a:spcBef>
                <a:spcPts val="0"/>
              </a:spcBef>
              <a:spcAft>
                <a:spcPts val="0"/>
              </a:spcAft>
              <a:buSzPts val="1500"/>
              <a:buAutoNum type="alphaLcPeriod"/>
            </a:pPr>
            <a:r>
              <a:rPr lang="en" sz="1500"/>
              <a:t>Computer vision library</a:t>
            </a:r>
            <a:endParaRPr sz="1500"/>
          </a:p>
          <a:p>
            <a:pPr indent="-323850" lvl="0" marL="457200" rtl="0" algn="l">
              <a:lnSpc>
                <a:spcPct val="95000"/>
              </a:lnSpc>
              <a:spcBef>
                <a:spcPts val="0"/>
              </a:spcBef>
              <a:spcAft>
                <a:spcPts val="0"/>
              </a:spcAft>
              <a:buSzPts val="1500"/>
              <a:buAutoNum type="arabicPeriod"/>
            </a:pPr>
            <a:r>
              <a:rPr lang="en" sz="1500"/>
              <a:t>FFMPEG</a:t>
            </a:r>
            <a:endParaRPr sz="1500"/>
          </a:p>
          <a:p>
            <a:pPr indent="-323850" lvl="1" marL="914400" rtl="0" algn="l">
              <a:lnSpc>
                <a:spcPct val="95000"/>
              </a:lnSpc>
              <a:spcBef>
                <a:spcPts val="0"/>
              </a:spcBef>
              <a:spcAft>
                <a:spcPts val="0"/>
              </a:spcAft>
              <a:buSzPts val="1500"/>
              <a:buAutoNum type="alphaLcPeriod"/>
            </a:pPr>
            <a:r>
              <a:rPr lang="en" sz="1500"/>
              <a:t>Video streaming software</a:t>
            </a:r>
            <a:endParaRPr sz="1500"/>
          </a:p>
          <a:p>
            <a:pPr indent="-323850" lvl="0" marL="457200" rtl="0" algn="l">
              <a:lnSpc>
                <a:spcPct val="95000"/>
              </a:lnSpc>
              <a:spcBef>
                <a:spcPts val="0"/>
              </a:spcBef>
              <a:spcAft>
                <a:spcPts val="0"/>
              </a:spcAft>
              <a:buSzPts val="1500"/>
              <a:buAutoNum type="arabicPeriod"/>
            </a:pPr>
            <a:r>
              <a:rPr lang="en" sz="1500"/>
              <a:t>MicroPythonJS</a:t>
            </a:r>
            <a:endParaRPr sz="1500"/>
          </a:p>
          <a:p>
            <a:pPr indent="-323850" lvl="1" marL="914400" rtl="0" algn="l">
              <a:lnSpc>
                <a:spcPct val="95000"/>
              </a:lnSpc>
              <a:spcBef>
                <a:spcPts val="0"/>
              </a:spcBef>
              <a:spcAft>
                <a:spcPts val="0"/>
              </a:spcAft>
              <a:buSzPts val="1500"/>
              <a:buAutoNum type="alphaLcPeriod"/>
            </a:pPr>
            <a:r>
              <a:rPr lang="en" sz="1500"/>
              <a:t>Interfacing software</a:t>
            </a:r>
            <a:endParaRPr sz="1500"/>
          </a:p>
        </p:txBody>
      </p:sp>
      <p:pic>
        <p:nvPicPr>
          <p:cNvPr id="346" name="Google Shape;346;p37"/>
          <p:cNvPicPr preferRelativeResize="0"/>
          <p:nvPr/>
        </p:nvPicPr>
        <p:blipFill>
          <a:blip r:embed="rId3">
            <a:alphaModFix/>
          </a:blip>
          <a:stretch>
            <a:fillRect/>
          </a:stretch>
        </p:blipFill>
        <p:spPr>
          <a:xfrm>
            <a:off x="5229100" y="964900"/>
            <a:ext cx="3317451" cy="2029150"/>
          </a:xfrm>
          <a:prstGeom prst="rect">
            <a:avLst/>
          </a:prstGeom>
          <a:noFill/>
          <a:ln>
            <a:noFill/>
          </a:ln>
        </p:spPr>
      </p:pic>
      <p:pic>
        <p:nvPicPr>
          <p:cNvPr id="347" name="Google Shape;347;p37"/>
          <p:cNvPicPr preferRelativeResize="0"/>
          <p:nvPr/>
        </p:nvPicPr>
        <p:blipFill>
          <a:blip r:embed="rId4">
            <a:alphaModFix/>
          </a:blip>
          <a:stretch>
            <a:fillRect/>
          </a:stretch>
        </p:blipFill>
        <p:spPr>
          <a:xfrm>
            <a:off x="6022642" y="3188517"/>
            <a:ext cx="1730350" cy="1730350"/>
          </a:xfrm>
          <a:prstGeom prst="rect">
            <a:avLst/>
          </a:prstGeom>
          <a:noFill/>
          <a:ln>
            <a:noFill/>
          </a:ln>
        </p:spPr>
      </p:pic>
      <p:pic>
        <p:nvPicPr>
          <p:cNvPr id="348" name="Google Shape;348;p37" title="1_2.mp3">
            <a:hlinkClick r:id="rId5"/>
          </p:cNvPr>
          <p:cNvPicPr preferRelativeResize="0"/>
          <p:nvPr/>
        </p:nvPicPr>
        <p:blipFill>
          <a:blip r:embed="rId6">
            <a:alphaModFix/>
          </a:blip>
          <a:stretch>
            <a:fillRect/>
          </a:stretch>
        </p:blipFill>
        <p:spPr>
          <a:xfrm>
            <a:off x="0" y="4686300"/>
            <a:ext cx="457200" cy="457200"/>
          </a:xfrm>
          <a:prstGeom prst="rect">
            <a:avLst/>
          </a:prstGeom>
          <a:noFill/>
          <a:ln>
            <a:noFill/>
          </a:ln>
        </p:spPr>
      </p:pic>
      <p:pic>
        <p:nvPicPr>
          <p:cNvPr id="349" name="Google Shape;349;p37"/>
          <p:cNvPicPr preferRelativeResize="0"/>
          <p:nvPr/>
        </p:nvPicPr>
        <p:blipFill rotWithShape="1">
          <a:blip r:embed="rId7">
            <a:alphaModFix/>
          </a:blip>
          <a:srcRect b="26535" l="0" r="0" t="0"/>
          <a:stretch/>
        </p:blipFill>
        <p:spPr>
          <a:xfrm>
            <a:off x="8057793" y="0"/>
            <a:ext cx="1086207" cy="115685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8"/>
          <p:cNvSpPr txBox="1"/>
          <p:nvPr>
            <p:ph type="title"/>
          </p:nvPr>
        </p:nvSpPr>
        <p:spPr>
          <a:xfrm>
            <a:off x="729450" y="12408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Software Stack: Python</a:t>
            </a:r>
            <a:endParaRPr b="0"/>
          </a:p>
        </p:txBody>
      </p:sp>
      <p:sp>
        <p:nvSpPr>
          <p:cNvPr id="355" name="Google Shape;355;p38"/>
          <p:cNvSpPr txBox="1"/>
          <p:nvPr>
            <p:ph idx="1" type="body"/>
          </p:nvPr>
        </p:nvSpPr>
        <p:spPr>
          <a:xfrm>
            <a:off x="729450" y="2150525"/>
            <a:ext cx="3713700" cy="2261100"/>
          </a:xfrm>
          <a:prstGeom prst="rect">
            <a:avLst/>
          </a:prstGeom>
        </p:spPr>
        <p:txBody>
          <a:bodyPr anchorCtr="0" anchor="t" bIns="91425" lIns="91425" spcFirstLastPara="1" rIns="91425" wrap="square" tIns="91425">
            <a:normAutofit fontScale="92500" lnSpcReduction="20000"/>
          </a:bodyPr>
          <a:lstStyle/>
          <a:p>
            <a:pPr indent="-316706" lvl="0" marL="457200" rtl="0" algn="l">
              <a:spcBef>
                <a:spcPts val="0"/>
              </a:spcBef>
              <a:spcAft>
                <a:spcPts val="0"/>
              </a:spcAft>
              <a:buSzPct val="100000"/>
              <a:buAutoNum type="arabicParenR"/>
            </a:pPr>
            <a:r>
              <a:rPr lang="en" sz="1500"/>
              <a:t>Python 3.10</a:t>
            </a:r>
            <a:endParaRPr sz="1500"/>
          </a:p>
          <a:p>
            <a:pPr indent="-316706" lvl="0" marL="457200" rtl="0" algn="l">
              <a:spcBef>
                <a:spcPts val="0"/>
              </a:spcBef>
              <a:spcAft>
                <a:spcPts val="0"/>
              </a:spcAft>
              <a:buSzPct val="100000"/>
              <a:buAutoNum type="arabicParenR"/>
            </a:pPr>
            <a:r>
              <a:rPr lang="en" sz="1500"/>
              <a:t>PYQT5</a:t>
            </a:r>
            <a:endParaRPr sz="1500"/>
          </a:p>
          <a:p>
            <a:pPr indent="-316706" lvl="1" marL="914400" rtl="0" algn="l">
              <a:spcBef>
                <a:spcPts val="0"/>
              </a:spcBef>
              <a:spcAft>
                <a:spcPts val="0"/>
              </a:spcAft>
              <a:buSzPct val="100000"/>
              <a:buAutoNum type="alphaLcParenR"/>
            </a:pPr>
            <a:r>
              <a:rPr lang="en" sz="1500"/>
              <a:t>Application GUI framework</a:t>
            </a:r>
            <a:endParaRPr sz="1500"/>
          </a:p>
          <a:p>
            <a:pPr indent="-316706" lvl="0" marL="457200" rtl="0" algn="l">
              <a:spcBef>
                <a:spcPts val="0"/>
              </a:spcBef>
              <a:spcAft>
                <a:spcPts val="0"/>
              </a:spcAft>
              <a:buSzPct val="100000"/>
              <a:buAutoNum type="arabicParenR"/>
            </a:pPr>
            <a:r>
              <a:rPr lang="en" sz="1500"/>
              <a:t>OpenCV</a:t>
            </a:r>
            <a:endParaRPr sz="1500"/>
          </a:p>
          <a:p>
            <a:pPr indent="-316706" lvl="1" marL="914400" rtl="0" algn="l">
              <a:spcBef>
                <a:spcPts val="0"/>
              </a:spcBef>
              <a:spcAft>
                <a:spcPts val="0"/>
              </a:spcAft>
              <a:buSzPct val="100000"/>
              <a:buAutoNum type="alphaLcParenR"/>
            </a:pPr>
            <a:r>
              <a:rPr lang="en" sz="1500"/>
              <a:t>Video streaming software</a:t>
            </a:r>
            <a:endParaRPr sz="1500"/>
          </a:p>
          <a:p>
            <a:pPr indent="-316706" lvl="1" marL="914400" rtl="0" algn="l">
              <a:spcBef>
                <a:spcPts val="0"/>
              </a:spcBef>
              <a:spcAft>
                <a:spcPts val="0"/>
              </a:spcAft>
              <a:buSzPct val="100000"/>
              <a:buAutoNum type="alphaLcParenR"/>
            </a:pPr>
            <a:r>
              <a:rPr lang="en" sz="1500"/>
              <a:t>Computer vision library</a:t>
            </a:r>
            <a:endParaRPr sz="1500"/>
          </a:p>
          <a:p>
            <a:pPr indent="-316706" lvl="0" marL="457200" rtl="0" algn="l">
              <a:spcBef>
                <a:spcPts val="0"/>
              </a:spcBef>
              <a:spcAft>
                <a:spcPts val="0"/>
              </a:spcAft>
              <a:buSzPct val="100000"/>
              <a:buAutoNum type="arabicParenR"/>
            </a:pPr>
            <a:r>
              <a:rPr lang="en" sz="1500"/>
              <a:t>PyInstaller</a:t>
            </a:r>
            <a:endParaRPr sz="1500"/>
          </a:p>
          <a:p>
            <a:pPr indent="-316706" lvl="1" marL="914400" rtl="0" algn="l">
              <a:spcBef>
                <a:spcPts val="0"/>
              </a:spcBef>
              <a:spcAft>
                <a:spcPts val="0"/>
              </a:spcAft>
              <a:buSzPct val="100000"/>
              <a:buAutoNum type="alphaLcParenR"/>
            </a:pPr>
            <a:r>
              <a:rPr lang="en" sz="1500"/>
              <a:t>Package creator</a:t>
            </a:r>
            <a:endParaRPr sz="1500"/>
          </a:p>
          <a:p>
            <a:pPr indent="-316706" lvl="0" marL="457200" rtl="0" algn="l">
              <a:spcBef>
                <a:spcPts val="0"/>
              </a:spcBef>
              <a:spcAft>
                <a:spcPts val="0"/>
              </a:spcAft>
              <a:buSzPct val="100000"/>
              <a:buAutoNum type="arabicParenR"/>
            </a:pPr>
            <a:r>
              <a:rPr lang="en" sz="1500"/>
              <a:t>CircuitPython</a:t>
            </a:r>
            <a:endParaRPr sz="1500"/>
          </a:p>
          <a:p>
            <a:pPr indent="-316706" lvl="0" marL="914400" rtl="0" algn="l">
              <a:spcBef>
                <a:spcPts val="0"/>
              </a:spcBef>
              <a:spcAft>
                <a:spcPts val="0"/>
              </a:spcAft>
              <a:buSzPct val="100000"/>
              <a:buAutoNum type="alphaLcParenR"/>
            </a:pPr>
            <a:r>
              <a:rPr lang="en" sz="1500"/>
              <a:t>Hardware communication</a:t>
            </a:r>
            <a:endParaRPr sz="1500"/>
          </a:p>
        </p:txBody>
      </p:sp>
      <p:pic>
        <p:nvPicPr>
          <p:cNvPr id="356" name="Google Shape;356;p38"/>
          <p:cNvPicPr preferRelativeResize="0"/>
          <p:nvPr/>
        </p:nvPicPr>
        <p:blipFill>
          <a:blip r:embed="rId3">
            <a:alphaModFix/>
          </a:blip>
          <a:stretch>
            <a:fillRect/>
          </a:stretch>
        </p:blipFill>
        <p:spPr>
          <a:xfrm>
            <a:off x="4625950" y="1067950"/>
            <a:ext cx="1991949" cy="2076626"/>
          </a:xfrm>
          <a:prstGeom prst="rect">
            <a:avLst/>
          </a:prstGeom>
          <a:noFill/>
          <a:ln>
            <a:noFill/>
          </a:ln>
        </p:spPr>
      </p:pic>
      <p:pic>
        <p:nvPicPr>
          <p:cNvPr id="357" name="Google Shape;357;p38"/>
          <p:cNvPicPr preferRelativeResize="0"/>
          <p:nvPr/>
        </p:nvPicPr>
        <p:blipFill>
          <a:blip r:embed="rId4">
            <a:alphaModFix/>
          </a:blip>
          <a:stretch>
            <a:fillRect/>
          </a:stretch>
        </p:blipFill>
        <p:spPr>
          <a:xfrm>
            <a:off x="6800699" y="2419399"/>
            <a:ext cx="1617474" cy="1992226"/>
          </a:xfrm>
          <a:prstGeom prst="rect">
            <a:avLst/>
          </a:prstGeom>
          <a:noFill/>
          <a:ln>
            <a:noFill/>
          </a:ln>
        </p:spPr>
      </p:pic>
      <p:pic>
        <p:nvPicPr>
          <p:cNvPr id="358" name="Google Shape;358;p38" title="1_3.mp3">
            <a:hlinkClick r:id="rId5"/>
          </p:cNvPr>
          <p:cNvPicPr preferRelativeResize="0"/>
          <p:nvPr/>
        </p:nvPicPr>
        <p:blipFill>
          <a:blip r:embed="rId6">
            <a:alphaModFix/>
          </a:blip>
          <a:stretch>
            <a:fillRect/>
          </a:stretch>
        </p:blipFill>
        <p:spPr>
          <a:xfrm>
            <a:off x="0" y="4686300"/>
            <a:ext cx="457200" cy="457200"/>
          </a:xfrm>
          <a:prstGeom prst="rect">
            <a:avLst/>
          </a:prstGeom>
          <a:noFill/>
          <a:ln>
            <a:noFill/>
          </a:ln>
        </p:spPr>
      </p:pic>
      <p:pic>
        <p:nvPicPr>
          <p:cNvPr id="359" name="Google Shape;359;p38"/>
          <p:cNvPicPr preferRelativeResize="0"/>
          <p:nvPr/>
        </p:nvPicPr>
        <p:blipFill rotWithShape="1">
          <a:blip r:embed="rId7">
            <a:alphaModFix/>
          </a:blip>
          <a:srcRect b="26535" l="0" r="0" t="0"/>
          <a:stretch/>
        </p:blipFill>
        <p:spPr>
          <a:xfrm>
            <a:off x="7972425" y="0"/>
            <a:ext cx="1171575" cy="1247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9"/>
          <p:cNvSpPr txBox="1"/>
          <p:nvPr>
            <p:ph type="title"/>
          </p:nvPr>
        </p:nvSpPr>
        <p:spPr>
          <a:xfrm>
            <a:off x="729450" y="12408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Software Stack Selection</a:t>
            </a:r>
            <a:endParaRPr b="0"/>
          </a:p>
          <a:p>
            <a:pPr indent="0" lvl="0" marL="0" rtl="0" algn="l">
              <a:spcBef>
                <a:spcPts val="0"/>
              </a:spcBef>
              <a:spcAft>
                <a:spcPts val="0"/>
              </a:spcAft>
              <a:buNone/>
            </a:pPr>
            <a:r>
              <a:t/>
            </a:r>
            <a:endParaRPr b="0"/>
          </a:p>
        </p:txBody>
      </p:sp>
      <p:graphicFrame>
        <p:nvGraphicFramePr>
          <p:cNvPr id="365" name="Google Shape;365;p39"/>
          <p:cNvGraphicFramePr/>
          <p:nvPr/>
        </p:nvGraphicFramePr>
        <p:xfrm>
          <a:off x="665650" y="2057625"/>
          <a:ext cx="3000000" cy="3000000"/>
        </p:xfrm>
        <a:graphic>
          <a:graphicData uri="http://schemas.openxmlformats.org/drawingml/2006/table">
            <a:tbl>
              <a:tblPr>
                <a:noFill/>
                <a:tableStyleId>{BA0111C6-2A50-4657-9687-3C247179BE3F}</a:tableStyleId>
              </a:tblPr>
              <a:tblGrid>
                <a:gridCol w="1085975"/>
                <a:gridCol w="1805625"/>
                <a:gridCol w="1949550"/>
                <a:gridCol w="1485775"/>
                <a:gridCol w="1485775"/>
              </a:tblGrid>
              <a:tr h="838325">
                <a:tc>
                  <a:txBody>
                    <a:bodyPr/>
                    <a:lstStyle/>
                    <a:p>
                      <a:pPr indent="0" lvl="0" marL="0" rtl="0" algn="l">
                        <a:spcBef>
                          <a:spcPts val="0"/>
                        </a:spcBef>
                        <a:spcAft>
                          <a:spcPts val="0"/>
                        </a:spcAft>
                        <a:buNone/>
                      </a:pPr>
                      <a:r>
                        <a:t/>
                      </a:r>
                      <a:endParaRPr sz="1200"/>
                    </a:p>
                  </a:txBody>
                  <a:tcPr marT="91425" marB="91425" marR="91425" marL="91425"/>
                </a:tc>
                <a:tc>
                  <a:txBody>
                    <a:bodyPr/>
                    <a:lstStyle/>
                    <a:p>
                      <a:pPr indent="0" lvl="0" marL="0" rtl="0" algn="ctr">
                        <a:spcBef>
                          <a:spcPts val="0"/>
                        </a:spcBef>
                        <a:spcAft>
                          <a:spcPts val="0"/>
                        </a:spcAft>
                        <a:buNone/>
                      </a:pPr>
                      <a:r>
                        <a:rPr lang="en"/>
                        <a:t>Hardware Communication</a:t>
                      </a:r>
                      <a:endParaRPr/>
                    </a:p>
                    <a:p>
                      <a:pPr indent="0" lvl="0" marL="0" rtl="0" algn="ctr">
                        <a:spcBef>
                          <a:spcPts val="0"/>
                        </a:spcBef>
                        <a:spcAft>
                          <a:spcPts val="0"/>
                        </a:spcAft>
                        <a:buNone/>
                      </a:pPr>
                      <a:r>
                        <a:rPr lang="en"/>
                        <a:t>Libraries</a:t>
                      </a:r>
                      <a:endParaRPr/>
                    </a:p>
                  </a:txBody>
                  <a:tcPr marT="91425" marB="91425" marR="91425" marL="91425"/>
                </a:tc>
                <a:tc>
                  <a:txBody>
                    <a:bodyPr/>
                    <a:lstStyle/>
                    <a:p>
                      <a:pPr indent="0" lvl="0" marL="0" rtl="0" algn="ctr">
                        <a:spcBef>
                          <a:spcPts val="0"/>
                        </a:spcBef>
                        <a:spcAft>
                          <a:spcPts val="0"/>
                        </a:spcAft>
                        <a:buNone/>
                      </a:pPr>
                      <a:r>
                        <a:rPr lang="en"/>
                        <a:t>Machine </a:t>
                      </a:r>
                      <a:endParaRPr/>
                    </a:p>
                    <a:p>
                      <a:pPr indent="0" lvl="0" marL="0" rtl="0" algn="ctr">
                        <a:spcBef>
                          <a:spcPts val="0"/>
                        </a:spcBef>
                        <a:spcAft>
                          <a:spcPts val="0"/>
                        </a:spcAft>
                        <a:buNone/>
                      </a:pPr>
                      <a:r>
                        <a:rPr lang="en"/>
                        <a:t>Learning </a:t>
                      </a:r>
                      <a:endParaRPr/>
                    </a:p>
                    <a:p>
                      <a:pPr indent="0" lvl="0" marL="0" rtl="0" algn="ctr">
                        <a:spcBef>
                          <a:spcPts val="0"/>
                        </a:spcBef>
                        <a:spcAft>
                          <a:spcPts val="0"/>
                        </a:spcAft>
                        <a:buNone/>
                      </a:pPr>
                      <a:r>
                        <a:rPr lang="en"/>
                        <a:t>Libraries</a:t>
                      </a:r>
                      <a:endParaRPr/>
                    </a:p>
                  </a:txBody>
                  <a:tcPr marT="91425" marB="91425" marR="91425" marL="91425"/>
                </a:tc>
                <a:tc>
                  <a:txBody>
                    <a:bodyPr/>
                    <a:lstStyle/>
                    <a:p>
                      <a:pPr indent="0" lvl="0" marL="0" rtl="0" algn="ctr">
                        <a:spcBef>
                          <a:spcPts val="0"/>
                        </a:spcBef>
                        <a:spcAft>
                          <a:spcPts val="0"/>
                        </a:spcAft>
                        <a:buNone/>
                      </a:pPr>
                      <a:r>
                        <a:rPr lang="en"/>
                        <a:t>User </a:t>
                      </a:r>
                      <a:endParaRPr/>
                    </a:p>
                    <a:p>
                      <a:pPr indent="0" lvl="0" marL="0" rtl="0" algn="ctr">
                        <a:spcBef>
                          <a:spcPts val="0"/>
                        </a:spcBef>
                        <a:spcAft>
                          <a:spcPts val="0"/>
                        </a:spcAft>
                        <a:buNone/>
                      </a:pPr>
                      <a:r>
                        <a:rPr lang="en"/>
                        <a:t>Interface </a:t>
                      </a:r>
                      <a:endParaRPr/>
                    </a:p>
                    <a:p>
                      <a:pPr indent="0" lvl="0" marL="0" rtl="0" algn="ctr">
                        <a:spcBef>
                          <a:spcPts val="0"/>
                        </a:spcBef>
                        <a:spcAft>
                          <a:spcPts val="0"/>
                        </a:spcAft>
                        <a:buNone/>
                      </a:pPr>
                      <a:r>
                        <a:rPr lang="en"/>
                        <a:t>Libraries</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Speed</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25500">
                <a:tc>
                  <a:txBody>
                    <a:bodyPr/>
                    <a:lstStyle/>
                    <a:p>
                      <a:pPr indent="0" lvl="0" marL="0" rtl="0" algn="l">
                        <a:spcBef>
                          <a:spcPts val="0"/>
                        </a:spcBef>
                        <a:spcAft>
                          <a:spcPts val="0"/>
                        </a:spcAft>
                        <a:buNone/>
                      </a:pPr>
                      <a:r>
                        <a:rPr lang="en" sz="1600"/>
                        <a:t>Python</a:t>
                      </a:r>
                      <a:endParaRPr sz="1600"/>
                    </a:p>
                    <a:p>
                      <a:pPr indent="0" lvl="0" marL="0" rtl="0" algn="l">
                        <a:spcBef>
                          <a:spcPts val="0"/>
                        </a:spcBef>
                        <a:spcAft>
                          <a:spcPts val="0"/>
                        </a:spcAft>
                        <a:buNone/>
                      </a:pPr>
                      <a:r>
                        <a:t/>
                      </a:r>
                      <a:endParaRPr sz="1200"/>
                    </a:p>
                  </a:txBody>
                  <a:tcPr marT="91425" marB="91425" marR="91425" marL="91425">
                    <a:solidFill>
                      <a:srgbClr val="00FF00"/>
                    </a:solidFill>
                  </a:tcPr>
                </a:tc>
                <a:tc>
                  <a:txBody>
                    <a:bodyPr/>
                    <a:lstStyle/>
                    <a:p>
                      <a:pPr indent="0" lvl="0" marL="0" rtl="0" algn="ctr">
                        <a:spcBef>
                          <a:spcPts val="0"/>
                        </a:spcBef>
                        <a:spcAft>
                          <a:spcPts val="0"/>
                        </a:spcAft>
                        <a:buNone/>
                      </a:pPr>
                      <a:r>
                        <a:rPr lang="en" sz="1200"/>
                        <a:t>Many widely adopted </a:t>
                      </a:r>
                      <a:r>
                        <a:rPr lang="en" sz="1200"/>
                        <a:t>libraries</a:t>
                      </a:r>
                      <a:r>
                        <a:rPr lang="en" sz="1200"/>
                        <a:t> such as CircuitPython and MicroPython</a:t>
                      </a:r>
                      <a:endParaRPr sz="1200"/>
                    </a:p>
                  </a:txBody>
                  <a:tcPr marT="91425" marB="91425" marR="91425" marL="91425">
                    <a:solidFill>
                      <a:srgbClr val="00FF00"/>
                    </a:solidFill>
                  </a:tcPr>
                </a:tc>
                <a:tc>
                  <a:txBody>
                    <a:bodyPr/>
                    <a:lstStyle/>
                    <a:p>
                      <a:pPr indent="0" lvl="0" marL="0" rtl="0" algn="ctr">
                        <a:spcBef>
                          <a:spcPts val="0"/>
                        </a:spcBef>
                        <a:spcAft>
                          <a:spcPts val="0"/>
                        </a:spcAft>
                        <a:buNone/>
                      </a:pPr>
                      <a:r>
                        <a:rPr lang="en" sz="1200"/>
                        <a:t>Largest machine learning ecosystem providing access to libraries like OpenCV</a:t>
                      </a:r>
                      <a:endParaRPr sz="1200"/>
                    </a:p>
                  </a:txBody>
                  <a:tcPr marT="91425" marB="91425" marR="91425" marL="91425">
                    <a:solidFill>
                      <a:srgbClr val="00FF00"/>
                    </a:solidFill>
                  </a:tcPr>
                </a:tc>
                <a:tc>
                  <a:txBody>
                    <a:bodyPr/>
                    <a:lstStyle/>
                    <a:p>
                      <a:pPr indent="0" lvl="0" marL="0" rtl="0" algn="l">
                        <a:spcBef>
                          <a:spcPts val="0"/>
                        </a:spcBef>
                        <a:spcAft>
                          <a:spcPts val="0"/>
                        </a:spcAft>
                        <a:buNone/>
                      </a:pPr>
                      <a:r>
                        <a:rPr lang="en" sz="1200"/>
                        <a:t>Not much flexibility for styling and locating </a:t>
                      </a:r>
                      <a:r>
                        <a:rPr lang="en" sz="1200"/>
                        <a:t>components</a:t>
                      </a:r>
                      <a:endParaRPr sz="1200"/>
                    </a:p>
                  </a:txBody>
                  <a:tcPr marT="91425" marB="91425" marR="91425" marL="91425">
                    <a:lnR cap="flat" cmpd="sng" w="9525">
                      <a:solidFill>
                        <a:srgbClr val="9E9E9E"/>
                      </a:solidFill>
                      <a:prstDash val="solid"/>
                      <a:round/>
                      <a:headEnd len="sm" w="sm" type="none"/>
                      <a:tailEnd len="sm" w="sm" type="none"/>
                    </a:lnR>
                    <a:solidFill>
                      <a:srgbClr val="00FF00"/>
                    </a:solidFill>
                  </a:tcPr>
                </a:tc>
                <a:tc>
                  <a:txBody>
                    <a:bodyPr/>
                    <a:lstStyle/>
                    <a:p>
                      <a:pPr indent="0" lvl="0" marL="0" rtl="0" algn="ctr">
                        <a:spcBef>
                          <a:spcPts val="0"/>
                        </a:spcBef>
                        <a:spcAft>
                          <a:spcPts val="0"/>
                        </a:spcAft>
                        <a:buNone/>
                      </a:pPr>
                      <a:r>
                        <a:rPr lang="en" sz="1200"/>
                        <a:t>PyQT5 </a:t>
                      </a:r>
                      <a:r>
                        <a:rPr lang="en" sz="1200"/>
                        <a:t>framework is fast and efficient due to its design</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0FF00"/>
                    </a:solidFill>
                  </a:tcPr>
                </a:tc>
              </a:tr>
              <a:tr h="1097250">
                <a:tc>
                  <a:txBody>
                    <a:bodyPr/>
                    <a:lstStyle/>
                    <a:p>
                      <a:pPr indent="0" lvl="0" marL="0" rtl="0" algn="l">
                        <a:spcBef>
                          <a:spcPts val="0"/>
                        </a:spcBef>
                        <a:spcAft>
                          <a:spcPts val="0"/>
                        </a:spcAft>
                        <a:buNone/>
                      </a:pPr>
                      <a:r>
                        <a:rPr lang="en" sz="1600"/>
                        <a:t>Node</a:t>
                      </a:r>
                      <a:endParaRPr sz="1600"/>
                    </a:p>
                  </a:txBody>
                  <a:tcPr marT="91425" marB="91425" marR="91425" marL="91425"/>
                </a:tc>
                <a:tc>
                  <a:txBody>
                    <a:bodyPr/>
                    <a:lstStyle/>
                    <a:p>
                      <a:pPr indent="0" lvl="0" marL="0" rtl="0" algn="ctr">
                        <a:spcBef>
                          <a:spcPts val="0"/>
                        </a:spcBef>
                        <a:spcAft>
                          <a:spcPts val="0"/>
                        </a:spcAft>
                        <a:buNone/>
                      </a:pPr>
                      <a:r>
                        <a:rPr lang="en" sz="1200"/>
                        <a:t>MicroPythonJS not as widely adopted as MicroPython </a:t>
                      </a:r>
                      <a:endParaRPr sz="1200"/>
                    </a:p>
                  </a:txBody>
                  <a:tcPr marT="91425" marB="91425" marR="91425" marL="91425"/>
                </a:tc>
                <a:tc>
                  <a:txBody>
                    <a:bodyPr/>
                    <a:lstStyle/>
                    <a:p>
                      <a:pPr indent="0" lvl="0" marL="0" rtl="0" algn="l">
                        <a:spcBef>
                          <a:spcPts val="0"/>
                        </a:spcBef>
                        <a:spcAft>
                          <a:spcPts val="0"/>
                        </a:spcAft>
                        <a:buNone/>
                      </a:pPr>
                      <a:r>
                        <a:rPr lang="en" sz="1200"/>
                        <a:t>Small machine learning ecosystem that is constantly growing</a:t>
                      </a:r>
                      <a:endParaRPr sz="1200"/>
                    </a:p>
                  </a:txBody>
                  <a:tcPr marT="91425" marB="91425" marR="91425" marL="91425"/>
                </a:tc>
                <a:tc>
                  <a:txBody>
                    <a:bodyPr/>
                    <a:lstStyle/>
                    <a:p>
                      <a:pPr indent="0" lvl="0" marL="0" rtl="0" algn="ctr">
                        <a:spcBef>
                          <a:spcPts val="0"/>
                        </a:spcBef>
                        <a:spcAft>
                          <a:spcPts val="0"/>
                        </a:spcAft>
                        <a:buNone/>
                      </a:pPr>
                      <a:r>
                        <a:rPr lang="en" sz="1200"/>
                        <a:t>Very rich ecosystem of frontend libraries and styling </a:t>
                      </a:r>
                      <a:r>
                        <a:rPr lang="en" sz="1200"/>
                        <a:t>capabilities</a:t>
                      </a:r>
                      <a:endParaRPr sz="1200"/>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 sz="1200"/>
                        <a:t>ElectronJS </a:t>
                      </a:r>
                      <a:r>
                        <a:rPr lang="en" sz="1200"/>
                        <a:t>causes</a:t>
                      </a:r>
                      <a:r>
                        <a:rPr lang="en" sz="1200"/>
                        <a:t> application to slow its performance</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366" name="Google Shape;366;p39" title="1_4.mp3">
            <a:hlinkClick r:id="rId3"/>
          </p:cNvPr>
          <p:cNvPicPr preferRelativeResize="0"/>
          <p:nvPr/>
        </p:nvPicPr>
        <p:blipFill>
          <a:blip r:embed="rId4">
            <a:alphaModFix/>
          </a:blip>
          <a:stretch>
            <a:fillRect/>
          </a:stretch>
        </p:blipFill>
        <p:spPr>
          <a:xfrm>
            <a:off x="152400" y="152400"/>
            <a:ext cx="457200" cy="457200"/>
          </a:xfrm>
          <a:prstGeom prst="rect">
            <a:avLst/>
          </a:prstGeom>
          <a:noFill/>
          <a:ln>
            <a:noFill/>
          </a:ln>
        </p:spPr>
      </p:pic>
      <p:pic>
        <p:nvPicPr>
          <p:cNvPr id="367" name="Google Shape;367;p39"/>
          <p:cNvPicPr preferRelativeResize="0"/>
          <p:nvPr/>
        </p:nvPicPr>
        <p:blipFill rotWithShape="1">
          <a:blip r:embed="rId5">
            <a:alphaModFix/>
          </a:blip>
          <a:srcRect b="26535" l="0" r="0" t="0"/>
          <a:stretch/>
        </p:blipFill>
        <p:spPr>
          <a:xfrm>
            <a:off x="7972425" y="0"/>
            <a:ext cx="1171575" cy="1247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0"/>
          <p:cNvSpPr txBox="1"/>
          <p:nvPr/>
        </p:nvSpPr>
        <p:spPr>
          <a:xfrm>
            <a:off x="435625" y="293750"/>
            <a:ext cx="15807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latin typeface="Raleway"/>
                <a:ea typeface="Raleway"/>
                <a:cs typeface="Raleway"/>
                <a:sym typeface="Raleway"/>
              </a:rPr>
              <a:t>User</a:t>
            </a:r>
            <a:endParaRPr sz="2300">
              <a:latin typeface="Raleway"/>
              <a:ea typeface="Raleway"/>
              <a:cs typeface="Raleway"/>
              <a:sym typeface="Raleway"/>
            </a:endParaRPr>
          </a:p>
          <a:p>
            <a:pPr indent="0" lvl="0" marL="0" rtl="0" algn="l">
              <a:spcBef>
                <a:spcPts val="0"/>
              </a:spcBef>
              <a:spcAft>
                <a:spcPts val="0"/>
              </a:spcAft>
              <a:buNone/>
            </a:pPr>
            <a:r>
              <a:rPr lang="en" sz="2300">
                <a:latin typeface="Raleway"/>
                <a:ea typeface="Raleway"/>
                <a:cs typeface="Raleway"/>
                <a:sym typeface="Raleway"/>
              </a:rPr>
              <a:t>Interface</a:t>
            </a:r>
            <a:endParaRPr sz="2300">
              <a:latin typeface="Raleway"/>
              <a:ea typeface="Raleway"/>
              <a:cs typeface="Raleway"/>
              <a:sym typeface="Raleway"/>
            </a:endParaRPr>
          </a:p>
        </p:txBody>
      </p:sp>
      <p:pic>
        <p:nvPicPr>
          <p:cNvPr id="373" name="Google Shape;373;p40" title="12.mp3">
            <a:hlinkClick r:id="rId3"/>
          </p:cNvPr>
          <p:cNvPicPr preferRelativeResize="0"/>
          <p:nvPr/>
        </p:nvPicPr>
        <p:blipFill>
          <a:blip r:embed="rId4">
            <a:alphaModFix/>
          </a:blip>
          <a:stretch>
            <a:fillRect/>
          </a:stretch>
        </p:blipFill>
        <p:spPr>
          <a:xfrm>
            <a:off x="619475" y="4870175"/>
            <a:ext cx="273325" cy="273325"/>
          </a:xfrm>
          <a:prstGeom prst="rect">
            <a:avLst/>
          </a:prstGeom>
          <a:noFill/>
          <a:ln>
            <a:noFill/>
          </a:ln>
        </p:spPr>
      </p:pic>
      <p:pic>
        <p:nvPicPr>
          <p:cNvPr id="374" name="Google Shape;374;p40"/>
          <p:cNvPicPr preferRelativeResize="0"/>
          <p:nvPr/>
        </p:nvPicPr>
        <p:blipFill>
          <a:blip r:embed="rId5">
            <a:alphaModFix/>
          </a:blip>
          <a:stretch>
            <a:fillRect/>
          </a:stretch>
        </p:blipFill>
        <p:spPr>
          <a:xfrm>
            <a:off x="0" y="0"/>
            <a:ext cx="9144000" cy="5143500"/>
          </a:xfrm>
          <a:prstGeom prst="rect">
            <a:avLst/>
          </a:prstGeom>
          <a:noFill/>
          <a:ln>
            <a:noFill/>
          </a:ln>
        </p:spPr>
      </p:pic>
      <p:sp>
        <p:nvSpPr>
          <p:cNvPr id="375" name="Google Shape;375;p40"/>
          <p:cNvSpPr txBox="1"/>
          <p:nvPr/>
        </p:nvSpPr>
        <p:spPr>
          <a:xfrm>
            <a:off x="3508500" y="2790675"/>
            <a:ext cx="2127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latin typeface="Raleway"/>
                <a:ea typeface="Raleway"/>
                <a:cs typeface="Raleway"/>
                <a:sym typeface="Raleway"/>
              </a:rPr>
              <a:t>User Interface</a:t>
            </a:r>
            <a:endParaRPr sz="2300">
              <a:latin typeface="Raleway"/>
              <a:ea typeface="Raleway"/>
              <a:cs typeface="Raleway"/>
              <a:sym typeface="Raleway"/>
            </a:endParaRPr>
          </a:p>
        </p:txBody>
      </p:sp>
      <p:pic>
        <p:nvPicPr>
          <p:cNvPr id="376" name="Google Shape;376;p40" title="1_5.mp3">
            <a:hlinkClick r:id="rId6"/>
          </p:cNvPr>
          <p:cNvPicPr preferRelativeResize="0"/>
          <p:nvPr/>
        </p:nvPicPr>
        <p:blipFill>
          <a:blip r:embed="rId4">
            <a:alphaModFix/>
          </a:blip>
          <a:stretch>
            <a:fillRect/>
          </a:stretch>
        </p:blipFill>
        <p:spPr>
          <a:xfrm>
            <a:off x="0" y="4686300"/>
            <a:ext cx="457200" cy="457200"/>
          </a:xfrm>
          <a:prstGeom prst="rect">
            <a:avLst/>
          </a:prstGeom>
          <a:noFill/>
          <a:ln>
            <a:noFill/>
          </a:ln>
        </p:spPr>
      </p:pic>
      <p:pic>
        <p:nvPicPr>
          <p:cNvPr id="377" name="Google Shape;377;p40"/>
          <p:cNvPicPr preferRelativeResize="0"/>
          <p:nvPr/>
        </p:nvPicPr>
        <p:blipFill rotWithShape="1">
          <a:blip r:embed="rId7">
            <a:alphaModFix/>
          </a:blip>
          <a:srcRect b="26535" l="0" r="0" t="0"/>
          <a:stretch/>
        </p:blipFill>
        <p:spPr>
          <a:xfrm>
            <a:off x="7972425" y="0"/>
            <a:ext cx="1171575" cy="1247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41"/>
          <p:cNvPicPr preferRelativeResize="0"/>
          <p:nvPr/>
        </p:nvPicPr>
        <p:blipFill rotWithShape="1">
          <a:blip r:embed="rId3">
            <a:alphaModFix/>
          </a:blip>
          <a:srcRect b="1068" l="0" r="0" t="0"/>
          <a:stretch/>
        </p:blipFill>
        <p:spPr>
          <a:xfrm>
            <a:off x="0" y="0"/>
            <a:ext cx="9144000" cy="5143501"/>
          </a:xfrm>
          <a:prstGeom prst="rect">
            <a:avLst/>
          </a:prstGeom>
          <a:noFill/>
          <a:ln>
            <a:noFill/>
          </a:ln>
        </p:spPr>
      </p:pic>
      <p:sp>
        <p:nvSpPr>
          <p:cNvPr id="383" name="Google Shape;383;p41"/>
          <p:cNvSpPr txBox="1"/>
          <p:nvPr>
            <p:ph type="title"/>
          </p:nvPr>
        </p:nvSpPr>
        <p:spPr>
          <a:xfrm>
            <a:off x="178175" y="173325"/>
            <a:ext cx="1084200" cy="144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
              <a:t>UI</a:t>
            </a:r>
            <a:endParaRPr b="0"/>
          </a:p>
          <a:p>
            <a:pPr indent="0" lvl="0" marL="0" rtl="0" algn="l">
              <a:spcBef>
                <a:spcPts val="0"/>
              </a:spcBef>
              <a:spcAft>
                <a:spcPts val="0"/>
              </a:spcAft>
              <a:buNone/>
            </a:pPr>
            <a:r>
              <a:rPr b="0" lang="en"/>
              <a:t>Live</a:t>
            </a:r>
            <a:endParaRPr b="0"/>
          </a:p>
          <a:p>
            <a:pPr indent="0" lvl="0" marL="0" rtl="0" algn="l">
              <a:spcBef>
                <a:spcPts val="0"/>
              </a:spcBef>
              <a:spcAft>
                <a:spcPts val="0"/>
              </a:spcAft>
              <a:buNone/>
            </a:pPr>
            <a:r>
              <a:rPr b="0" lang="en"/>
              <a:t>Feed</a:t>
            </a:r>
            <a:endParaRPr b="0"/>
          </a:p>
        </p:txBody>
      </p:sp>
      <p:pic>
        <p:nvPicPr>
          <p:cNvPr id="384" name="Google Shape;384;p41" title="1_6.mp3">
            <a:hlinkClick r:id="rId4"/>
          </p:cNvPr>
          <p:cNvPicPr preferRelativeResize="0"/>
          <p:nvPr/>
        </p:nvPicPr>
        <p:blipFill>
          <a:blip r:embed="rId5">
            <a:alphaModFix/>
          </a:blip>
          <a:stretch>
            <a:fillRect/>
          </a:stretch>
        </p:blipFill>
        <p:spPr>
          <a:xfrm>
            <a:off x="0" y="4686300"/>
            <a:ext cx="457200" cy="457200"/>
          </a:xfrm>
          <a:prstGeom prst="rect">
            <a:avLst/>
          </a:prstGeom>
          <a:noFill/>
          <a:ln>
            <a:noFill/>
          </a:ln>
        </p:spPr>
      </p:pic>
      <p:pic>
        <p:nvPicPr>
          <p:cNvPr id="385" name="Google Shape;385;p41"/>
          <p:cNvPicPr preferRelativeResize="0"/>
          <p:nvPr/>
        </p:nvPicPr>
        <p:blipFill rotWithShape="1">
          <a:blip r:embed="rId6">
            <a:alphaModFix/>
          </a:blip>
          <a:srcRect b="26535" l="0" r="0" t="0"/>
          <a:stretch/>
        </p:blipFill>
        <p:spPr>
          <a:xfrm>
            <a:off x="7972425" y="0"/>
            <a:ext cx="1171575" cy="1247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5"/>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
              <a:t>Our Team</a:t>
            </a:r>
            <a:endParaRPr b="0"/>
          </a:p>
          <a:p>
            <a:pPr indent="0" lvl="0" marL="0" rtl="0" algn="l">
              <a:spcBef>
                <a:spcPts val="0"/>
              </a:spcBef>
              <a:spcAft>
                <a:spcPts val="0"/>
              </a:spcAft>
              <a:buNone/>
            </a:pPr>
            <a:r>
              <a:t/>
            </a:r>
            <a:endParaRPr/>
          </a:p>
        </p:txBody>
      </p:sp>
      <p:sp>
        <p:nvSpPr>
          <p:cNvPr id="102" name="Google Shape;102;p15"/>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lang="en" sz="1500">
                <a:latin typeface="Raleway SemiBold"/>
                <a:ea typeface="Raleway SemiBold"/>
                <a:cs typeface="Raleway SemiBold"/>
                <a:sym typeface="Raleway SemiBold"/>
              </a:rPr>
              <a:t>Matthew Weinert CPE - </a:t>
            </a:r>
            <a:r>
              <a:rPr i="1" lang="en" sz="1500">
                <a:latin typeface="Raleway SemiBold"/>
                <a:ea typeface="Raleway SemiBold"/>
                <a:cs typeface="Raleway SemiBold"/>
                <a:sym typeface="Raleway SemiBold"/>
              </a:rPr>
              <a:t>Frontend/Backend Developer</a:t>
            </a:r>
            <a:endParaRPr i="1" sz="1500">
              <a:latin typeface="Raleway SemiBold"/>
              <a:ea typeface="Raleway SemiBold"/>
              <a:cs typeface="Raleway SemiBold"/>
              <a:sym typeface="Raleway SemiBold"/>
            </a:endParaRPr>
          </a:p>
          <a:p>
            <a:pPr indent="0" lvl="0" marL="457200" rtl="0" algn="l">
              <a:spcBef>
                <a:spcPts val="1000"/>
              </a:spcBef>
              <a:spcAft>
                <a:spcPts val="0"/>
              </a:spcAft>
              <a:buNone/>
            </a:pPr>
            <a:r>
              <a:rPr lang="en" sz="1500">
                <a:latin typeface="Raleway SemiBold"/>
                <a:ea typeface="Raleway SemiBold"/>
                <a:cs typeface="Raleway SemiBold"/>
                <a:sym typeface="Raleway SemiBold"/>
              </a:rPr>
              <a:t>Korey Lombardi CPE - </a:t>
            </a:r>
            <a:r>
              <a:rPr i="1" lang="en" sz="1500">
                <a:latin typeface="Raleway SemiBold"/>
                <a:ea typeface="Raleway SemiBold"/>
                <a:cs typeface="Raleway SemiBold"/>
                <a:sym typeface="Raleway SemiBold"/>
              </a:rPr>
              <a:t>Firmware/Backend Developer</a:t>
            </a:r>
            <a:endParaRPr i="1" sz="1500">
              <a:latin typeface="Raleway SemiBold"/>
              <a:ea typeface="Raleway SemiBold"/>
              <a:cs typeface="Raleway SemiBold"/>
              <a:sym typeface="Raleway SemiBold"/>
            </a:endParaRPr>
          </a:p>
          <a:p>
            <a:pPr indent="0" lvl="0" marL="457200" rtl="0" algn="l">
              <a:spcBef>
                <a:spcPts val="1000"/>
              </a:spcBef>
              <a:spcAft>
                <a:spcPts val="0"/>
              </a:spcAft>
              <a:buNone/>
            </a:pPr>
            <a:r>
              <a:rPr lang="en" sz="1500">
                <a:latin typeface="Raleway SemiBold"/>
                <a:ea typeface="Raleway SemiBold"/>
                <a:cs typeface="Raleway SemiBold"/>
                <a:sym typeface="Raleway SemiBold"/>
              </a:rPr>
              <a:t>Kenneth Ancrum EE - </a:t>
            </a:r>
            <a:r>
              <a:rPr i="1" lang="en" sz="1500">
                <a:latin typeface="Raleway SemiBold"/>
                <a:ea typeface="Raleway SemiBold"/>
                <a:cs typeface="Raleway SemiBold"/>
                <a:sym typeface="Raleway SemiBold"/>
              </a:rPr>
              <a:t>Hardware/Firmware</a:t>
            </a:r>
            <a:endParaRPr i="1" sz="1500">
              <a:latin typeface="Raleway SemiBold"/>
              <a:ea typeface="Raleway SemiBold"/>
              <a:cs typeface="Raleway SemiBold"/>
              <a:sym typeface="Raleway SemiBold"/>
            </a:endParaRPr>
          </a:p>
          <a:p>
            <a:pPr indent="0" lvl="0" marL="457200" rtl="0" algn="l">
              <a:spcBef>
                <a:spcPts val="1000"/>
              </a:spcBef>
              <a:spcAft>
                <a:spcPts val="1000"/>
              </a:spcAft>
              <a:buNone/>
            </a:pPr>
            <a:r>
              <a:rPr lang="en" sz="1500">
                <a:latin typeface="Raleway SemiBold"/>
                <a:ea typeface="Raleway SemiBold"/>
                <a:cs typeface="Raleway SemiBold"/>
                <a:sym typeface="Raleway SemiBold"/>
              </a:rPr>
              <a:t>Joshua Sherrill EE - </a:t>
            </a:r>
            <a:r>
              <a:rPr i="1" lang="en" sz="1500">
                <a:latin typeface="Raleway SemiBold"/>
                <a:ea typeface="Raleway SemiBold"/>
                <a:cs typeface="Raleway SemiBold"/>
                <a:sym typeface="Raleway SemiBold"/>
              </a:rPr>
              <a:t>Hardware/Firmware</a:t>
            </a:r>
            <a:endParaRPr i="1" sz="1500">
              <a:latin typeface="Raleway SemiBold"/>
              <a:ea typeface="Raleway SemiBold"/>
              <a:cs typeface="Raleway SemiBold"/>
              <a:sym typeface="Raleway SemiBold"/>
            </a:endParaRPr>
          </a:p>
        </p:txBody>
      </p:sp>
      <p:pic>
        <p:nvPicPr>
          <p:cNvPr id="103" name="Google Shape;103;p15" title="3390 Foxcroft Cir 3.mp3">
            <a:hlinkClick r:id="rId3"/>
          </p:cNvPr>
          <p:cNvPicPr preferRelativeResize="0"/>
          <p:nvPr/>
        </p:nvPicPr>
        <p:blipFill>
          <a:blip r:embed="rId4">
            <a:alphaModFix/>
          </a:blip>
          <a:stretch>
            <a:fillRect/>
          </a:stretch>
        </p:blipFill>
        <p:spPr>
          <a:xfrm>
            <a:off x="0" y="0"/>
            <a:ext cx="457200" cy="457200"/>
          </a:xfrm>
          <a:prstGeom prst="rect">
            <a:avLst/>
          </a:prstGeom>
          <a:noFill/>
          <a:ln>
            <a:noFill/>
          </a:ln>
        </p:spPr>
      </p:pic>
      <p:pic>
        <p:nvPicPr>
          <p:cNvPr id="104" name="Google Shape;104;p15"/>
          <p:cNvPicPr preferRelativeResize="0"/>
          <p:nvPr/>
        </p:nvPicPr>
        <p:blipFill>
          <a:blip r:embed="rId5">
            <a:alphaModFix/>
          </a:blip>
          <a:stretch>
            <a:fillRect/>
          </a:stretch>
        </p:blipFill>
        <p:spPr>
          <a:xfrm>
            <a:off x="8418153" y="0"/>
            <a:ext cx="725850" cy="9859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42"/>
          <p:cNvPicPr preferRelativeResize="0"/>
          <p:nvPr/>
        </p:nvPicPr>
        <p:blipFill>
          <a:blip r:embed="rId3">
            <a:alphaModFix/>
          </a:blip>
          <a:stretch>
            <a:fillRect/>
          </a:stretch>
        </p:blipFill>
        <p:spPr>
          <a:xfrm>
            <a:off x="0" y="0"/>
            <a:ext cx="9144001" cy="5143501"/>
          </a:xfrm>
          <a:prstGeom prst="rect">
            <a:avLst/>
          </a:prstGeom>
          <a:noFill/>
          <a:ln>
            <a:noFill/>
          </a:ln>
        </p:spPr>
      </p:pic>
      <p:sp>
        <p:nvSpPr>
          <p:cNvPr id="391" name="Google Shape;391;p42"/>
          <p:cNvSpPr txBox="1"/>
          <p:nvPr>
            <p:ph type="title"/>
          </p:nvPr>
        </p:nvSpPr>
        <p:spPr>
          <a:xfrm>
            <a:off x="0" y="0"/>
            <a:ext cx="1720800" cy="1234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UI</a:t>
            </a:r>
            <a:endParaRPr b="0"/>
          </a:p>
          <a:p>
            <a:pPr indent="0" lvl="0" marL="0" rtl="0" algn="l">
              <a:spcBef>
                <a:spcPts val="0"/>
              </a:spcBef>
              <a:spcAft>
                <a:spcPts val="0"/>
              </a:spcAft>
              <a:buNone/>
            </a:pPr>
            <a:r>
              <a:rPr b="0" lang="en"/>
              <a:t>Playback</a:t>
            </a:r>
            <a:endParaRPr b="0"/>
          </a:p>
          <a:p>
            <a:pPr indent="0" lvl="0" marL="0" rtl="0" algn="l">
              <a:spcBef>
                <a:spcPts val="0"/>
              </a:spcBef>
              <a:spcAft>
                <a:spcPts val="0"/>
              </a:spcAft>
              <a:buNone/>
            </a:pPr>
            <a:r>
              <a:rPr b="0" lang="en"/>
              <a:t>Feed</a:t>
            </a:r>
            <a:endParaRPr b="0"/>
          </a:p>
        </p:txBody>
      </p:sp>
      <p:pic>
        <p:nvPicPr>
          <p:cNvPr id="392" name="Google Shape;392;p42"/>
          <p:cNvPicPr preferRelativeResize="0"/>
          <p:nvPr/>
        </p:nvPicPr>
        <p:blipFill rotWithShape="1">
          <a:blip r:embed="rId4">
            <a:alphaModFix/>
          </a:blip>
          <a:srcRect b="26535" l="0" r="0" t="0"/>
          <a:stretch/>
        </p:blipFill>
        <p:spPr>
          <a:xfrm>
            <a:off x="7972425" y="-6637"/>
            <a:ext cx="1171575" cy="1247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Key Software Takeaways</a:t>
            </a:r>
            <a:endParaRPr b="0"/>
          </a:p>
        </p:txBody>
      </p:sp>
      <p:sp>
        <p:nvSpPr>
          <p:cNvPr id="398" name="Google Shape;398;p43"/>
          <p:cNvSpPr txBox="1"/>
          <p:nvPr>
            <p:ph idx="1" type="body"/>
          </p:nvPr>
        </p:nvSpPr>
        <p:spPr>
          <a:xfrm>
            <a:off x="729450" y="2078875"/>
            <a:ext cx="7688700" cy="2261100"/>
          </a:xfrm>
          <a:prstGeom prst="rect">
            <a:avLst/>
          </a:prstGeom>
        </p:spPr>
        <p:txBody>
          <a:bodyPr anchorCtr="0" anchor="t" bIns="91425" lIns="91425" spcFirstLastPara="1" rIns="91425" wrap="square" tIns="91425">
            <a:normAutofit lnSpcReduction="20000"/>
          </a:bodyPr>
          <a:lstStyle/>
          <a:p>
            <a:pPr indent="-311150" lvl="0" marL="457200" rtl="0" algn="l">
              <a:spcBef>
                <a:spcPts val="0"/>
              </a:spcBef>
              <a:spcAft>
                <a:spcPts val="0"/>
              </a:spcAft>
              <a:buSzPts val="1300"/>
              <a:buChar char="●"/>
            </a:pPr>
            <a:r>
              <a:rPr lang="en"/>
              <a:t>Multithreaded</a:t>
            </a:r>
            <a:endParaRPr/>
          </a:p>
          <a:p>
            <a:pPr indent="-298450" lvl="1" marL="914400" rtl="0" algn="l">
              <a:spcBef>
                <a:spcPts val="0"/>
              </a:spcBef>
              <a:spcAft>
                <a:spcPts val="0"/>
              </a:spcAft>
              <a:buSzPts val="1100"/>
              <a:buChar char="○"/>
            </a:pPr>
            <a:r>
              <a:rPr lang="en"/>
              <a:t>Each video has its own thread dedicated to the video stream, this makes the application scalable; this makes our stretch goal of multiple streaming concurrently running possible without data leaks.</a:t>
            </a:r>
            <a:endParaRPr/>
          </a:p>
          <a:p>
            <a:pPr indent="-311150" lvl="0" marL="457200" rtl="0" algn="l">
              <a:spcBef>
                <a:spcPts val="0"/>
              </a:spcBef>
              <a:spcAft>
                <a:spcPts val="0"/>
              </a:spcAft>
              <a:buSzPts val="1300"/>
              <a:buChar char="●"/>
            </a:pPr>
            <a:r>
              <a:rPr lang="en"/>
              <a:t>Error checking</a:t>
            </a:r>
            <a:endParaRPr/>
          </a:p>
          <a:p>
            <a:pPr indent="-298450" lvl="1" marL="914400" rtl="0" algn="l">
              <a:spcBef>
                <a:spcPts val="0"/>
              </a:spcBef>
              <a:spcAft>
                <a:spcPts val="0"/>
              </a:spcAft>
              <a:buSzPts val="1100"/>
              <a:buChar char="○"/>
            </a:pPr>
            <a:r>
              <a:rPr lang="en"/>
              <a:t>Preventing the user to input or use bad or faulty data, such as a bad RTSP url or if the camera disconnects the user’s directed back to the home page.</a:t>
            </a:r>
            <a:endParaRPr/>
          </a:p>
          <a:p>
            <a:pPr indent="-311150" lvl="0" marL="457200" rtl="0" algn="l">
              <a:spcBef>
                <a:spcPts val="0"/>
              </a:spcBef>
              <a:spcAft>
                <a:spcPts val="0"/>
              </a:spcAft>
              <a:buSzPts val="1300"/>
              <a:buChar char="●"/>
            </a:pPr>
            <a:r>
              <a:rPr lang="en"/>
              <a:t>Portable</a:t>
            </a:r>
            <a:endParaRPr/>
          </a:p>
          <a:p>
            <a:pPr indent="-298450" lvl="1" marL="914400" rtl="0" algn="l">
              <a:spcBef>
                <a:spcPts val="0"/>
              </a:spcBef>
              <a:spcAft>
                <a:spcPts val="0"/>
              </a:spcAft>
              <a:buSzPts val="1100"/>
              <a:buChar char="○"/>
            </a:pPr>
            <a:r>
              <a:rPr lang="en"/>
              <a:t>The Raspberry P</a:t>
            </a:r>
            <a:r>
              <a:rPr lang="en"/>
              <a:t>i</a:t>
            </a:r>
            <a:r>
              <a:rPr lang="en"/>
              <a:t> O.S. is Ras</a:t>
            </a:r>
            <a:r>
              <a:rPr lang="en"/>
              <a:t>p</a:t>
            </a:r>
            <a:r>
              <a:rPr lang="en"/>
              <a:t>bian, which is linux based and our targeted platform, but the software can also run on Windows or MacOS.</a:t>
            </a:r>
            <a:endParaRPr/>
          </a:p>
          <a:p>
            <a:pPr indent="-311150" lvl="0" marL="457200" rtl="0" algn="l">
              <a:spcBef>
                <a:spcPts val="0"/>
              </a:spcBef>
              <a:spcAft>
                <a:spcPts val="0"/>
              </a:spcAft>
              <a:buSzPts val="1300"/>
              <a:buChar char="●"/>
            </a:pPr>
            <a:r>
              <a:rPr lang="en"/>
              <a:t>Universal</a:t>
            </a:r>
            <a:endParaRPr/>
          </a:p>
          <a:p>
            <a:pPr indent="-298450" lvl="1" marL="914400" rtl="0" algn="l">
              <a:spcBef>
                <a:spcPts val="0"/>
              </a:spcBef>
              <a:spcAft>
                <a:spcPts val="0"/>
              </a:spcAft>
              <a:buSzPts val="1100"/>
              <a:buChar char="○"/>
            </a:pPr>
            <a:r>
              <a:rPr lang="en"/>
              <a:t>RTSP streams are universal to all IP cameras, which allows this application to easily interface with most (if not all) IP cameras.</a:t>
            </a:r>
            <a:endParaRPr/>
          </a:p>
        </p:txBody>
      </p:sp>
      <p:pic>
        <p:nvPicPr>
          <p:cNvPr id="399" name="Google Shape;399;p43" title="1_10.mp3">
            <a:hlinkClick r:id="rId3"/>
          </p:cNvPr>
          <p:cNvPicPr preferRelativeResize="0"/>
          <p:nvPr/>
        </p:nvPicPr>
        <p:blipFill>
          <a:blip r:embed="rId4">
            <a:alphaModFix/>
          </a:blip>
          <a:stretch>
            <a:fillRect/>
          </a:stretch>
        </p:blipFill>
        <p:spPr>
          <a:xfrm>
            <a:off x="0" y="4686300"/>
            <a:ext cx="457200" cy="457200"/>
          </a:xfrm>
          <a:prstGeom prst="rect">
            <a:avLst/>
          </a:prstGeom>
          <a:noFill/>
          <a:ln>
            <a:noFill/>
          </a:ln>
        </p:spPr>
      </p:pic>
      <p:pic>
        <p:nvPicPr>
          <p:cNvPr id="400" name="Google Shape;400;p43"/>
          <p:cNvPicPr preferRelativeResize="0"/>
          <p:nvPr/>
        </p:nvPicPr>
        <p:blipFill rotWithShape="1">
          <a:blip r:embed="rId5">
            <a:alphaModFix/>
          </a:blip>
          <a:srcRect b="26535" l="0" r="0" t="0"/>
          <a:stretch/>
        </p:blipFill>
        <p:spPr>
          <a:xfrm>
            <a:off x="8192075" y="0"/>
            <a:ext cx="951935" cy="1013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Human Detection Software</a:t>
            </a:r>
            <a:endParaRPr b="0"/>
          </a:p>
        </p:txBody>
      </p:sp>
      <p:sp>
        <p:nvSpPr>
          <p:cNvPr id="406" name="Google Shape;406;p44"/>
          <p:cNvSpPr txBox="1"/>
          <p:nvPr>
            <p:ph idx="1" type="body"/>
          </p:nvPr>
        </p:nvSpPr>
        <p:spPr>
          <a:xfrm>
            <a:off x="729450" y="2078875"/>
            <a:ext cx="7161000" cy="2261100"/>
          </a:xfrm>
          <a:prstGeom prst="rect">
            <a:avLst/>
          </a:prstGeom>
        </p:spPr>
        <p:txBody>
          <a:bodyPr anchorCtr="0" anchor="t" bIns="91425" lIns="91425" spcFirstLastPara="1" rIns="91425" wrap="square" tIns="91425">
            <a:normAutofit lnSpcReduction="20000"/>
          </a:bodyPr>
          <a:lstStyle/>
          <a:p>
            <a:pPr indent="-311150" lvl="0" marL="457200" rtl="0" algn="l">
              <a:spcBef>
                <a:spcPts val="0"/>
              </a:spcBef>
              <a:spcAft>
                <a:spcPts val="0"/>
              </a:spcAft>
              <a:buSzPts val="1300"/>
              <a:buChar char="●"/>
            </a:pPr>
            <a:r>
              <a:rPr lang="en"/>
              <a:t>Our application’s human detection capability was implemented using OpenCV, a popular computer vision library. </a:t>
            </a:r>
            <a:endParaRPr/>
          </a:p>
          <a:p>
            <a:pPr indent="-298450" lvl="1" marL="914400" rtl="0" algn="l">
              <a:spcBef>
                <a:spcPts val="0"/>
              </a:spcBef>
              <a:spcAft>
                <a:spcPts val="0"/>
              </a:spcAft>
              <a:buSzPts val="1100"/>
              <a:buChar char="○"/>
            </a:pPr>
            <a:r>
              <a:rPr lang="en"/>
              <a:t>OpenCV provides a method named HOG (Histograms of Oriented Gradients) that’s made exclusively for detecting pedestrians. </a:t>
            </a:r>
            <a:endParaRPr/>
          </a:p>
          <a:p>
            <a:pPr indent="-298450" lvl="1" marL="914400" rtl="0" algn="l">
              <a:spcBef>
                <a:spcPts val="0"/>
              </a:spcBef>
              <a:spcAft>
                <a:spcPts val="0"/>
              </a:spcAft>
              <a:buSzPts val="1100"/>
              <a:buChar char="○"/>
            </a:pPr>
            <a:r>
              <a:rPr lang="en"/>
              <a:t>This method w</a:t>
            </a:r>
            <a:r>
              <a:rPr lang="en"/>
              <a:t>orks best when a person is in full view of the camera’s display with both of their arms and legs in sight.</a:t>
            </a:r>
            <a:endParaRPr/>
          </a:p>
          <a:p>
            <a:pPr indent="-311150" lvl="0" marL="457200" rtl="0" algn="l">
              <a:spcBef>
                <a:spcPts val="0"/>
              </a:spcBef>
              <a:spcAft>
                <a:spcPts val="0"/>
              </a:spcAft>
              <a:buSzPts val="1300"/>
              <a:buChar char="●"/>
            </a:pPr>
            <a:r>
              <a:rPr lang="en"/>
              <a:t>The default parameters used for detection slowed down our applications performance. To maximize application performance we increased the winstride and scale parameters.</a:t>
            </a:r>
            <a:endParaRPr/>
          </a:p>
          <a:p>
            <a:pPr indent="-311150" lvl="0" marL="457200" rtl="0" algn="l">
              <a:spcBef>
                <a:spcPts val="0"/>
              </a:spcBef>
              <a:spcAft>
                <a:spcPts val="0"/>
              </a:spcAft>
              <a:buSzPts val="1300"/>
              <a:buChar char="●"/>
            </a:pPr>
            <a:r>
              <a:rPr lang="en"/>
              <a:t>Consecutive detections are made for each human. </a:t>
            </a:r>
            <a:endParaRPr/>
          </a:p>
          <a:p>
            <a:pPr indent="-298450" lvl="1" marL="914400" rtl="0" algn="l">
              <a:spcBef>
                <a:spcPts val="0"/>
              </a:spcBef>
              <a:spcAft>
                <a:spcPts val="0"/>
              </a:spcAft>
              <a:buSzPts val="1100"/>
              <a:buChar char="○"/>
            </a:pPr>
            <a:r>
              <a:rPr lang="en"/>
              <a:t>We b</a:t>
            </a:r>
            <a:r>
              <a:rPr lang="en"/>
              <a:t>uilt a timer in the software to keep the system from alerting the user everytime opencv makes a consecutive detection on one person. </a:t>
            </a:r>
            <a:endParaRPr/>
          </a:p>
        </p:txBody>
      </p:sp>
      <p:pic>
        <p:nvPicPr>
          <p:cNvPr id="407" name="Google Shape;407;p44" title="1_8.mp3">
            <a:hlinkClick r:id="rId3"/>
          </p:cNvPr>
          <p:cNvPicPr preferRelativeResize="0"/>
          <p:nvPr/>
        </p:nvPicPr>
        <p:blipFill>
          <a:blip r:embed="rId4">
            <a:alphaModFix/>
          </a:blip>
          <a:stretch>
            <a:fillRect/>
          </a:stretch>
        </p:blipFill>
        <p:spPr>
          <a:xfrm>
            <a:off x="0" y="4686300"/>
            <a:ext cx="457200" cy="457200"/>
          </a:xfrm>
          <a:prstGeom prst="rect">
            <a:avLst/>
          </a:prstGeom>
          <a:noFill/>
          <a:ln>
            <a:noFill/>
          </a:ln>
        </p:spPr>
      </p:pic>
      <p:pic>
        <p:nvPicPr>
          <p:cNvPr id="408" name="Google Shape;408;p44"/>
          <p:cNvPicPr preferRelativeResize="0"/>
          <p:nvPr/>
        </p:nvPicPr>
        <p:blipFill rotWithShape="1">
          <a:blip r:embed="rId5">
            <a:alphaModFix/>
          </a:blip>
          <a:srcRect b="26535" l="0" r="0" t="0"/>
          <a:stretch/>
        </p:blipFill>
        <p:spPr>
          <a:xfrm>
            <a:off x="8192075" y="0"/>
            <a:ext cx="951935" cy="1013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Modifying Human Detection Parameters</a:t>
            </a:r>
            <a:endParaRPr b="0"/>
          </a:p>
        </p:txBody>
      </p:sp>
      <p:sp>
        <p:nvSpPr>
          <p:cNvPr id="414" name="Google Shape;414;p45"/>
          <p:cNvSpPr txBox="1"/>
          <p:nvPr>
            <p:ph idx="1" type="body"/>
          </p:nvPr>
        </p:nvSpPr>
        <p:spPr>
          <a:xfrm>
            <a:off x="4162325" y="1981625"/>
            <a:ext cx="4372500" cy="2261100"/>
          </a:xfrm>
          <a:prstGeom prst="rect">
            <a:avLst/>
          </a:prstGeom>
        </p:spPr>
        <p:txBody>
          <a:bodyPr anchorCtr="0" anchor="t" bIns="91425" lIns="91425" spcFirstLastPara="1" rIns="91425" wrap="square" tIns="91425">
            <a:normAutofit lnSpcReduction="10000"/>
          </a:bodyPr>
          <a:lstStyle/>
          <a:p>
            <a:pPr indent="-311150" lvl="0" marL="457200" rtl="0" algn="l">
              <a:spcBef>
                <a:spcPts val="0"/>
              </a:spcBef>
              <a:spcAft>
                <a:spcPts val="0"/>
              </a:spcAft>
              <a:buSzPts val="1300"/>
              <a:buChar char="●"/>
            </a:pPr>
            <a:r>
              <a:rPr lang="en"/>
              <a:t>The camera captures each frame containing 1920x1080 pixels. </a:t>
            </a:r>
            <a:endParaRPr/>
          </a:p>
          <a:p>
            <a:pPr indent="-298450" lvl="1" marL="914400" rtl="0" algn="l">
              <a:spcBef>
                <a:spcPts val="0"/>
              </a:spcBef>
              <a:spcAft>
                <a:spcPts val="0"/>
              </a:spcAft>
              <a:buSzPts val="1100"/>
              <a:buChar char="○"/>
            </a:pPr>
            <a:r>
              <a:rPr lang="en"/>
              <a:t>Resizing each frame to 400x225 pixels was ideal for accuracy and performance. </a:t>
            </a:r>
            <a:endParaRPr/>
          </a:p>
          <a:p>
            <a:pPr indent="-311150" lvl="0" marL="457200" rtl="0" algn="l">
              <a:spcBef>
                <a:spcPts val="0"/>
              </a:spcBef>
              <a:spcAft>
                <a:spcPts val="0"/>
              </a:spcAft>
              <a:buSzPts val="1300"/>
              <a:buChar char="●"/>
            </a:pPr>
            <a:r>
              <a:rPr lang="en"/>
              <a:t>The detection algorithm uses a winstride technique that iterates over the pixels of each frame. </a:t>
            </a:r>
            <a:endParaRPr/>
          </a:p>
          <a:p>
            <a:pPr indent="-298450" lvl="1" marL="914400" rtl="0" algn="l">
              <a:spcBef>
                <a:spcPts val="0"/>
              </a:spcBef>
              <a:spcAft>
                <a:spcPts val="0"/>
              </a:spcAft>
              <a:buSzPts val="1100"/>
              <a:buChar char="○"/>
            </a:pPr>
            <a:r>
              <a:rPr lang="en"/>
              <a:t>The default winstride with parameters of (4,4) was slowing down our applications performance causing the live video stream to lag. </a:t>
            </a:r>
            <a:endParaRPr/>
          </a:p>
          <a:p>
            <a:pPr indent="-298450" lvl="1" marL="914400" rtl="0" algn="l">
              <a:spcBef>
                <a:spcPts val="0"/>
              </a:spcBef>
              <a:spcAft>
                <a:spcPts val="0"/>
              </a:spcAft>
              <a:buSzPts val="1100"/>
              <a:buChar char="○"/>
            </a:pPr>
            <a:r>
              <a:rPr lang="en"/>
              <a:t>Changing the winstride parameters to (8,8) improved application performance while maintaining accuracy. </a:t>
            </a:r>
            <a:endParaRPr/>
          </a:p>
        </p:txBody>
      </p:sp>
      <p:pic>
        <p:nvPicPr>
          <p:cNvPr id="415" name="Google Shape;415;p45"/>
          <p:cNvPicPr preferRelativeResize="0"/>
          <p:nvPr/>
        </p:nvPicPr>
        <p:blipFill>
          <a:blip r:embed="rId3">
            <a:alphaModFix/>
          </a:blip>
          <a:stretch>
            <a:fillRect/>
          </a:stretch>
        </p:blipFill>
        <p:spPr>
          <a:xfrm>
            <a:off x="522975" y="2321750"/>
            <a:ext cx="3639350" cy="2060250"/>
          </a:xfrm>
          <a:prstGeom prst="rect">
            <a:avLst/>
          </a:prstGeom>
          <a:noFill/>
          <a:ln>
            <a:noFill/>
          </a:ln>
        </p:spPr>
      </p:pic>
      <p:pic>
        <p:nvPicPr>
          <p:cNvPr id="416" name="Google Shape;416;p45" title="18.mp3">
            <a:hlinkClick r:id="rId4"/>
          </p:cNvPr>
          <p:cNvPicPr preferRelativeResize="0"/>
          <p:nvPr/>
        </p:nvPicPr>
        <p:blipFill>
          <a:blip r:embed="rId5">
            <a:alphaModFix/>
          </a:blip>
          <a:stretch>
            <a:fillRect/>
          </a:stretch>
        </p:blipFill>
        <p:spPr>
          <a:xfrm>
            <a:off x="0" y="4686300"/>
            <a:ext cx="457200" cy="457200"/>
          </a:xfrm>
          <a:prstGeom prst="rect">
            <a:avLst/>
          </a:prstGeom>
          <a:noFill/>
          <a:ln>
            <a:noFill/>
          </a:ln>
        </p:spPr>
      </p:pic>
      <p:pic>
        <p:nvPicPr>
          <p:cNvPr id="417" name="Google Shape;417;p45"/>
          <p:cNvPicPr preferRelativeResize="0"/>
          <p:nvPr/>
        </p:nvPicPr>
        <p:blipFill rotWithShape="1">
          <a:blip r:embed="rId6">
            <a:alphaModFix/>
          </a:blip>
          <a:srcRect b="26535" l="0" r="0" t="0"/>
          <a:stretch/>
        </p:blipFill>
        <p:spPr>
          <a:xfrm>
            <a:off x="8192075" y="0"/>
            <a:ext cx="951935" cy="1013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Testing </a:t>
            </a:r>
            <a:r>
              <a:rPr b="0" lang="en"/>
              <a:t>Human Detection Performance</a:t>
            </a:r>
            <a:endParaRPr b="0"/>
          </a:p>
        </p:txBody>
      </p:sp>
      <p:sp>
        <p:nvSpPr>
          <p:cNvPr id="423" name="Google Shape;423;p46"/>
          <p:cNvSpPr txBox="1"/>
          <p:nvPr>
            <p:ph idx="1" type="body"/>
          </p:nvPr>
        </p:nvSpPr>
        <p:spPr>
          <a:xfrm>
            <a:off x="3508763" y="2190825"/>
            <a:ext cx="4854300" cy="97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Below is a tested human detection with its output in  the terminal. The numbers inside the brackets are the coordinates of where the human was found within the frame.  </a:t>
            </a:r>
            <a:endParaRPr/>
          </a:p>
        </p:txBody>
      </p:sp>
      <p:pic>
        <p:nvPicPr>
          <p:cNvPr id="424" name="Google Shape;424;p46"/>
          <p:cNvPicPr preferRelativeResize="0"/>
          <p:nvPr/>
        </p:nvPicPr>
        <p:blipFill>
          <a:blip r:embed="rId3">
            <a:alphaModFix/>
          </a:blip>
          <a:stretch>
            <a:fillRect/>
          </a:stretch>
        </p:blipFill>
        <p:spPr>
          <a:xfrm>
            <a:off x="729450" y="1853850"/>
            <a:ext cx="2061790" cy="3133623"/>
          </a:xfrm>
          <a:prstGeom prst="rect">
            <a:avLst/>
          </a:prstGeom>
          <a:noFill/>
          <a:ln>
            <a:noFill/>
          </a:ln>
        </p:spPr>
      </p:pic>
      <p:pic>
        <p:nvPicPr>
          <p:cNvPr id="425" name="Google Shape;425;p46"/>
          <p:cNvPicPr preferRelativeResize="0"/>
          <p:nvPr/>
        </p:nvPicPr>
        <p:blipFill>
          <a:blip r:embed="rId4">
            <a:alphaModFix/>
          </a:blip>
          <a:stretch>
            <a:fillRect/>
          </a:stretch>
        </p:blipFill>
        <p:spPr>
          <a:xfrm>
            <a:off x="3196625" y="3354577"/>
            <a:ext cx="5478575" cy="1632900"/>
          </a:xfrm>
          <a:prstGeom prst="rect">
            <a:avLst/>
          </a:prstGeom>
          <a:noFill/>
          <a:ln>
            <a:noFill/>
          </a:ln>
        </p:spPr>
      </p:pic>
      <p:pic>
        <p:nvPicPr>
          <p:cNvPr id="426" name="Google Shape;426;p46" title="19.mp3">
            <a:hlinkClick r:id="rId5"/>
          </p:cNvPr>
          <p:cNvPicPr preferRelativeResize="0"/>
          <p:nvPr/>
        </p:nvPicPr>
        <p:blipFill>
          <a:blip r:embed="rId6">
            <a:alphaModFix/>
          </a:blip>
          <a:stretch>
            <a:fillRect/>
          </a:stretch>
        </p:blipFill>
        <p:spPr>
          <a:xfrm>
            <a:off x="0" y="4686300"/>
            <a:ext cx="457200" cy="457200"/>
          </a:xfrm>
          <a:prstGeom prst="rect">
            <a:avLst/>
          </a:prstGeom>
          <a:noFill/>
          <a:ln>
            <a:noFill/>
          </a:ln>
        </p:spPr>
      </p:pic>
      <p:pic>
        <p:nvPicPr>
          <p:cNvPr id="427" name="Google Shape;427;p46"/>
          <p:cNvPicPr preferRelativeResize="0"/>
          <p:nvPr/>
        </p:nvPicPr>
        <p:blipFill rotWithShape="1">
          <a:blip r:embed="rId7">
            <a:alphaModFix/>
          </a:blip>
          <a:srcRect b="26535" l="0" r="0" t="0"/>
          <a:stretch/>
        </p:blipFill>
        <p:spPr>
          <a:xfrm>
            <a:off x="8192075" y="0"/>
            <a:ext cx="951935" cy="1013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CircuitPython vs MicroPython</a:t>
            </a:r>
            <a:endParaRPr b="0"/>
          </a:p>
        </p:txBody>
      </p:sp>
      <p:sp>
        <p:nvSpPr>
          <p:cNvPr id="433" name="Google Shape;433;p47"/>
          <p:cNvSpPr txBox="1"/>
          <p:nvPr/>
        </p:nvSpPr>
        <p:spPr>
          <a:xfrm>
            <a:off x="4719675" y="2173475"/>
            <a:ext cx="3562200" cy="21240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None/>
            </a:pPr>
            <a:r>
              <a:rPr b="1" lang="en">
                <a:latin typeface="Lato"/>
                <a:ea typeface="Lato"/>
                <a:cs typeface="Lato"/>
                <a:sym typeface="Lato"/>
              </a:rPr>
              <a:t>MicroPython</a:t>
            </a:r>
            <a:endParaRPr b="1">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Python based programming language designed  for interacting with microcontrollers.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Multiple files can be run at the same time allowing state to be shared. </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Files can be executed more than once.</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Offers more flexibility but also  more complex than CircuitPython.</a:t>
            </a:r>
            <a:endParaRPr>
              <a:latin typeface="Lato"/>
              <a:ea typeface="Lato"/>
              <a:cs typeface="Lato"/>
              <a:sym typeface="Lato"/>
            </a:endParaRPr>
          </a:p>
        </p:txBody>
      </p:sp>
      <p:sp>
        <p:nvSpPr>
          <p:cNvPr id="434" name="Google Shape;434;p47"/>
          <p:cNvSpPr txBox="1"/>
          <p:nvPr/>
        </p:nvSpPr>
        <p:spPr>
          <a:xfrm>
            <a:off x="470525" y="2173475"/>
            <a:ext cx="4046100" cy="2124000"/>
          </a:xfrm>
          <a:prstGeom prst="rect">
            <a:avLst/>
          </a:prstGeom>
          <a:solidFill>
            <a:srgbClr val="00FF00"/>
          </a:solidFill>
          <a:ln>
            <a:noFill/>
          </a:ln>
        </p:spPr>
        <p:txBody>
          <a:bodyPr anchorCtr="0" anchor="t" bIns="91425" lIns="91425" spcFirstLastPara="1" rIns="91425" wrap="square" tIns="91425">
            <a:spAutoFit/>
          </a:bodyPr>
          <a:lstStyle/>
          <a:p>
            <a:pPr indent="457200" lvl="0" marL="457200" rtl="0" algn="l">
              <a:spcBef>
                <a:spcPts val="0"/>
              </a:spcBef>
              <a:spcAft>
                <a:spcPts val="0"/>
              </a:spcAft>
              <a:buNone/>
            </a:pPr>
            <a:r>
              <a:rPr b="1" lang="en">
                <a:latin typeface="Lato"/>
                <a:ea typeface="Lato"/>
                <a:cs typeface="Lato"/>
                <a:sym typeface="Lato"/>
              </a:rPr>
              <a:t>CircuitPython</a:t>
            </a:r>
            <a:endParaRPr b="1">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Programming </a:t>
            </a:r>
            <a:r>
              <a:rPr lang="en">
                <a:latin typeface="Lato"/>
                <a:ea typeface="Lato"/>
                <a:cs typeface="Lato"/>
                <a:sym typeface="Lato"/>
              </a:rPr>
              <a:t>language</a:t>
            </a:r>
            <a:r>
              <a:rPr lang="en">
                <a:latin typeface="Lato"/>
                <a:ea typeface="Lato"/>
                <a:cs typeface="Lato"/>
                <a:sym typeface="Lato"/>
              </a:rPr>
              <a:t> based on Python and MicroPython designed to interact with microcontrollers.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It was built specifically for adafruit boards.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Only one file can be run at a time.</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Code is executed at startup of device or reload and can’t  be ran again.</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Simpler but less flexible than MicroPython. </a:t>
            </a:r>
            <a:endParaRPr>
              <a:latin typeface="Lato"/>
              <a:ea typeface="Lato"/>
              <a:cs typeface="Lato"/>
              <a:sym typeface="Lato"/>
            </a:endParaRPr>
          </a:p>
        </p:txBody>
      </p:sp>
      <p:pic>
        <p:nvPicPr>
          <p:cNvPr id="435" name="Google Shape;435;p47" title="1_11.mp3">
            <a:hlinkClick r:id="rId3"/>
          </p:cNvPr>
          <p:cNvPicPr preferRelativeResize="0"/>
          <p:nvPr/>
        </p:nvPicPr>
        <p:blipFill>
          <a:blip r:embed="rId4">
            <a:alphaModFix/>
          </a:blip>
          <a:stretch>
            <a:fillRect/>
          </a:stretch>
        </p:blipFill>
        <p:spPr>
          <a:xfrm>
            <a:off x="0" y="4686300"/>
            <a:ext cx="457200" cy="457200"/>
          </a:xfrm>
          <a:prstGeom prst="rect">
            <a:avLst/>
          </a:prstGeom>
          <a:noFill/>
          <a:ln>
            <a:noFill/>
          </a:ln>
        </p:spPr>
      </p:pic>
      <p:pic>
        <p:nvPicPr>
          <p:cNvPr id="436" name="Google Shape;436;p47"/>
          <p:cNvPicPr preferRelativeResize="0"/>
          <p:nvPr/>
        </p:nvPicPr>
        <p:blipFill rotWithShape="1">
          <a:blip r:embed="rId5">
            <a:alphaModFix/>
          </a:blip>
          <a:srcRect b="26535" l="0" r="0" t="0"/>
          <a:stretch/>
        </p:blipFill>
        <p:spPr>
          <a:xfrm>
            <a:off x="8192075" y="-14825"/>
            <a:ext cx="951935" cy="1013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Communicating with the Microcontroller</a:t>
            </a:r>
            <a:endParaRPr b="0"/>
          </a:p>
        </p:txBody>
      </p:sp>
      <p:sp>
        <p:nvSpPr>
          <p:cNvPr id="442" name="Google Shape;442;p48"/>
          <p:cNvSpPr txBox="1"/>
          <p:nvPr>
            <p:ph idx="1" type="body"/>
          </p:nvPr>
        </p:nvSpPr>
        <p:spPr>
          <a:xfrm>
            <a:off x="729450" y="2078875"/>
            <a:ext cx="48339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The signals are </a:t>
            </a:r>
            <a:r>
              <a:rPr lang="en"/>
              <a:t>transmitted</a:t>
            </a:r>
            <a:r>
              <a:rPr lang="en"/>
              <a:t> from the  Raspberry Pi to the microcontroller  via UART technology.</a:t>
            </a:r>
            <a:endParaRPr/>
          </a:p>
          <a:p>
            <a:pPr indent="-311150" lvl="0" marL="457200" rtl="0" algn="l">
              <a:spcBef>
                <a:spcPts val="0"/>
              </a:spcBef>
              <a:spcAft>
                <a:spcPts val="0"/>
              </a:spcAft>
              <a:buSzPts val="1300"/>
              <a:buChar char="●"/>
            </a:pPr>
            <a:r>
              <a:rPr lang="en"/>
              <a:t>Once the signal is </a:t>
            </a:r>
            <a:r>
              <a:rPr lang="en"/>
              <a:t>received by the microcontroller, it triggers the necessary functions to activate the peripherals attached to the microcontroller. </a:t>
            </a:r>
            <a:endParaRPr/>
          </a:p>
          <a:p>
            <a:pPr indent="-311150" lvl="0" marL="457200" rtl="0" algn="l">
              <a:spcBef>
                <a:spcPts val="0"/>
              </a:spcBef>
              <a:spcAft>
                <a:spcPts val="0"/>
              </a:spcAft>
              <a:buSzPts val="1300"/>
              <a:buChar char="●"/>
            </a:pPr>
            <a:r>
              <a:rPr lang="en"/>
              <a:t>The functionality controlling the peripherals  is controlled by a single python file that’s flashed to the microcontroller. </a:t>
            </a:r>
            <a:endParaRPr/>
          </a:p>
          <a:p>
            <a:pPr indent="-298450" lvl="1" marL="914400" rtl="0" algn="l">
              <a:spcBef>
                <a:spcPts val="0"/>
              </a:spcBef>
              <a:spcAft>
                <a:spcPts val="0"/>
              </a:spcAft>
              <a:buSzPts val="1100"/>
              <a:buChar char="○"/>
            </a:pPr>
            <a:r>
              <a:rPr lang="en"/>
              <a:t>Python file runs every time microcontroller  boots.   </a:t>
            </a:r>
            <a:endParaRPr/>
          </a:p>
        </p:txBody>
      </p:sp>
      <p:pic>
        <p:nvPicPr>
          <p:cNvPr id="443" name="Google Shape;443;p48"/>
          <p:cNvPicPr preferRelativeResize="0"/>
          <p:nvPr/>
        </p:nvPicPr>
        <p:blipFill>
          <a:blip r:embed="rId3">
            <a:alphaModFix/>
          </a:blip>
          <a:stretch>
            <a:fillRect/>
          </a:stretch>
        </p:blipFill>
        <p:spPr>
          <a:xfrm>
            <a:off x="5707625" y="1853850"/>
            <a:ext cx="2424280" cy="2984849"/>
          </a:xfrm>
          <a:prstGeom prst="rect">
            <a:avLst/>
          </a:prstGeom>
          <a:noFill/>
          <a:ln>
            <a:noFill/>
          </a:ln>
        </p:spPr>
      </p:pic>
      <p:pic>
        <p:nvPicPr>
          <p:cNvPr id="444" name="Google Shape;444;p48" title="1_12.mp3">
            <a:hlinkClick r:id="rId4"/>
          </p:cNvPr>
          <p:cNvPicPr preferRelativeResize="0"/>
          <p:nvPr/>
        </p:nvPicPr>
        <p:blipFill>
          <a:blip r:embed="rId5">
            <a:alphaModFix/>
          </a:blip>
          <a:stretch>
            <a:fillRect/>
          </a:stretch>
        </p:blipFill>
        <p:spPr>
          <a:xfrm>
            <a:off x="0" y="4686300"/>
            <a:ext cx="457200" cy="457200"/>
          </a:xfrm>
          <a:prstGeom prst="rect">
            <a:avLst/>
          </a:prstGeom>
          <a:noFill/>
          <a:ln>
            <a:noFill/>
          </a:ln>
        </p:spPr>
      </p:pic>
      <p:pic>
        <p:nvPicPr>
          <p:cNvPr id="445" name="Google Shape;445;p48"/>
          <p:cNvPicPr preferRelativeResize="0"/>
          <p:nvPr/>
        </p:nvPicPr>
        <p:blipFill rotWithShape="1">
          <a:blip r:embed="rId6">
            <a:alphaModFix/>
          </a:blip>
          <a:srcRect b="26535" l="0" r="0" t="0"/>
          <a:stretch/>
        </p:blipFill>
        <p:spPr>
          <a:xfrm>
            <a:off x="8192075" y="0"/>
            <a:ext cx="951935" cy="1013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4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Audio Playback using I2S</a:t>
            </a:r>
            <a:endParaRPr b="0"/>
          </a:p>
        </p:txBody>
      </p:sp>
      <p:sp>
        <p:nvSpPr>
          <p:cNvPr id="451" name="Google Shape;451;p49"/>
          <p:cNvSpPr txBox="1"/>
          <p:nvPr>
            <p:ph idx="1" type="body"/>
          </p:nvPr>
        </p:nvSpPr>
        <p:spPr>
          <a:xfrm>
            <a:off x="729450" y="2078875"/>
            <a:ext cx="37278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I2S is the standard used for digital audio communication between the Raspberry Pi Pico and the speakers attached to the Smart Hub device. </a:t>
            </a:r>
            <a:endParaRPr/>
          </a:p>
          <a:p>
            <a:pPr indent="-311150" lvl="0" marL="457200" rtl="0" algn="l">
              <a:spcBef>
                <a:spcPts val="0"/>
              </a:spcBef>
              <a:spcAft>
                <a:spcPts val="0"/>
              </a:spcAft>
              <a:buSzPts val="1300"/>
              <a:buChar char="●"/>
            </a:pPr>
            <a:r>
              <a:rPr lang="en"/>
              <a:t>There are three necessary connections</a:t>
            </a:r>
            <a:endParaRPr/>
          </a:p>
          <a:p>
            <a:pPr indent="-298450" lvl="1" marL="914400" rtl="0" algn="l">
              <a:spcBef>
                <a:spcPts val="0"/>
              </a:spcBef>
              <a:spcAft>
                <a:spcPts val="0"/>
              </a:spcAft>
              <a:buSzPts val="1100"/>
              <a:buChar char="○"/>
            </a:pPr>
            <a:r>
              <a:rPr lang="en"/>
              <a:t>Bit clock or serial clock</a:t>
            </a:r>
            <a:endParaRPr/>
          </a:p>
          <a:p>
            <a:pPr indent="-298450" lvl="1" marL="914400" rtl="0" algn="l">
              <a:spcBef>
                <a:spcPts val="0"/>
              </a:spcBef>
              <a:spcAft>
                <a:spcPts val="0"/>
              </a:spcAft>
              <a:buSzPts val="1100"/>
              <a:buChar char="○"/>
            </a:pPr>
            <a:r>
              <a:rPr lang="en"/>
              <a:t>Word select</a:t>
            </a:r>
            <a:endParaRPr/>
          </a:p>
          <a:p>
            <a:pPr indent="-298450" lvl="1" marL="914400" rtl="0" algn="l">
              <a:spcBef>
                <a:spcPts val="0"/>
              </a:spcBef>
              <a:spcAft>
                <a:spcPts val="0"/>
              </a:spcAft>
              <a:buSzPts val="1100"/>
              <a:buChar char="○"/>
            </a:pPr>
            <a:r>
              <a:rPr lang="en"/>
              <a:t>Serial data</a:t>
            </a:r>
            <a:endParaRPr/>
          </a:p>
          <a:p>
            <a:pPr indent="0" lvl="0" marL="0" rtl="0" algn="l">
              <a:spcBef>
                <a:spcPts val="1200"/>
              </a:spcBef>
              <a:spcAft>
                <a:spcPts val="1200"/>
              </a:spcAft>
              <a:buNone/>
            </a:pPr>
            <a:r>
              <a:t/>
            </a:r>
            <a:endParaRPr/>
          </a:p>
        </p:txBody>
      </p:sp>
      <p:pic>
        <p:nvPicPr>
          <p:cNvPr id="452" name="Google Shape;452;p49"/>
          <p:cNvPicPr preferRelativeResize="0"/>
          <p:nvPr/>
        </p:nvPicPr>
        <p:blipFill>
          <a:blip r:embed="rId3">
            <a:alphaModFix/>
          </a:blip>
          <a:stretch>
            <a:fillRect/>
          </a:stretch>
        </p:blipFill>
        <p:spPr>
          <a:xfrm>
            <a:off x="5055450" y="2408897"/>
            <a:ext cx="3415450" cy="1323075"/>
          </a:xfrm>
          <a:prstGeom prst="rect">
            <a:avLst/>
          </a:prstGeom>
          <a:noFill/>
          <a:ln>
            <a:noFill/>
          </a:ln>
        </p:spPr>
      </p:pic>
      <p:pic>
        <p:nvPicPr>
          <p:cNvPr id="453" name="Google Shape;453;p49" title="1_14.mp3">
            <a:hlinkClick r:id="rId4"/>
          </p:cNvPr>
          <p:cNvPicPr preferRelativeResize="0"/>
          <p:nvPr/>
        </p:nvPicPr>
        <p:blipFill>
          <a:blip r:embed="rId5">
            <a:alphaModFix/>
          </a:blip>
          <a:stretch>
            <a:fillRect/>
          </a:stretch>
        </p:blipFill>
        <p:spPr>
          <a:xfrm>
            <a:off x="0" y="4686300"/>
            <a:ext cx="457200" cy="457200"/>
          </a:xfrm>
          <a:prstGeom prst="rect">
            <a:avLst/>
          </a:prstGeom>
          <a:noFill/>
          <a:ln>
            <a:noFill/>
          </a:ln>
        </p:spPr>
      </p:pic>
      <p:pic>
        <p:nvPicPr>
          <p:cNvPr id="454" name="Google Shape;454;p49"/>
          <p:cNvPicPr preferRelativeResize="0"/>
          <p:nvPr/>
        </p:nvPicPr>
        <p:blipFill rotWithShape="1">
          <a:blip r:embed="rId6">
            <a:alphaModFix/>
          </a:blip>
          <a:srcRect b="26535" l="0" r="0" t="0"/>
          <a:stretch/>
        </p:blipFill>
        <p:spPr>
          <a:xfrm>
            <a:off x="8192075" y="0"/>
            <a:ext cx="951935" cy="1013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458" name="Shape 458"/>
        <p:cNvGrpSpPr/>
        <p:nvPr/>
      </p:nvGrpSpPr>
      <p:grpSpPr>
        <a:xfrm>
          <a:off x="0" y="0"/>
          <a:ext cx="0" cy="0"/>
          <a:chOff x="0" y="0"/>
          <a:chExt cx="0" cy="0"/>
        </a:xfrm>
      </p:grpSpPr>
      <p:sp>
        <p:nvSpPr>
          <p:cNvPr id="459" name="Google Shape;459;p50"/>
          <p:cNvSpPr txBox="1"/>
          <p:nvPr/>
        </p:nvSpPr>
        <p:spPr>
          <a:xfrm>
            <a:off x="283100" y="283125"/>
            <a:ext cx="3973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aleway"/>
                <a:ea typeface="Raleway"/>
                <a:cs typeface="Raleway"/>
                <a:sym typeface="Raleway"/>
              </a:rPr>
              <a:t>Development Environments Used </a:t>
            </a:r>
            <a:endParaRPr sz="2100">
              <a:latin typeface="Raleway"/>
              <a:ea typeface="Raleway"/>
              <a:cs typeface="Raleway"/>
              <a:sym typeface="Raleway"/>
            </a:endParaRPr>
          </a:p>
        </p:txBody>
      </p:sp>
      <p:pic>
        <p:nvPicPr>
          <p:cNvPr id="460" name="Google Shape;460;p50"/>
          <p:cNvPicPr preferRelativeResize="0"/>
          <p:nvPr/>
        </p:nvPicPr>
        <p:blipFill>
          <a:blip r:embed="rId3">
            <a:alphaModFix/>
          </a:blip>
          <a:stretch>
            <a:fillRect/>
          </a:stretch>
        </p:blipFill>
        <p:spPr>
          <a:xfrm>
            <a:off x="103813" y="1442714"/>
            <a:ext cx="2170651" cy="1221348"/>
          </a:xfrm>
          <a:prstGeom prst="rect">
            <a:avLst/>
          </a:prstGeom>
          <a:noFill/>
          <a:ln>
            <a:noFill/>
          </a:ln>
        </p:spPr>
      </p:pic>
      <p:pic>
        <p:nvPicPr>
          <p:cNvPr id="461" name="Google Shape;461;p50"/>
          <p:cNvPicPr preferRelativeResize="0"/>
          <p:nvPr/>
        </p:nvPicPr>
        <p:blipFill>
          <a:blip r:embed="rId4">
            <a:alphaModFix/>
          </a:blip>
          <a:stretch>
            <a:fillRect/>
          </a:stretch>
        </p:blipFill>
        <p:spPr>
          <a:xfrm>
            <a:off x="207638" y="2619638"/>
            <a:ext cx="1963025" cy="1036725"/>
          </a:xfrm>
          <a:prstGeom prst="rect">
            <a:avLst/>
          </a:prstGeom>
          <a:noFill/>
          <a:ln>
            <a:noFill/>
          </a:ln>
        </p:spPr>
      </p:pic>
      <p:pic>
        <p:nvPicPr>
          <p:cNvPr id="462" name="Google Shape;462;p50"/>
          <p:cNvPicPr preferRelativeResize="0"/>
          <p:nvPr/>
        </p:nvPicPr>
        <p:blipFill>
          <a:blip r:embed="rId5">
            <a:alphaModFix/>
          </a:blip>
          <a:stretch>
            <a:fillRect/>
          </a:stretch>
        </p:blipFill>
        <p:spPr>
          <a:xfrm>
            <a:off x="2722762" y="2076275"/>
            <a:ext cx="990951" cy="990951"/>
          </a:xfrm>
          <a:prstGeom prst="rect">
            <a:avLst/>
          </a:prstGeom>
          <a:noFill/>
          <a:ln>
            <a:noFill/>
          </a:ln>
        </p:spPr>
      </p:pic>
      <p:pic>
        <p:nvPicPr>
          <p:cNvPr id="463" name="Google Shape;463;p50"/>
          <p:cNvPicPr preferRelativeResize="0"/>
          <p:nvPr/>
        </p:nvPicPr>
        <p:blipFill>
          <a:blip r:embed="rId6">
            <a:alphaModFix/>
          </a:blip>
          <a:stretch>
            <a:fillRect/>
          </a:stretch>
        </p:blipFill>
        <p:spPr>
          <a:xfrm>
            <a:off x="2607575" y="3430825"/>
            <a:ext cx="1221325" cy="1221325"/>
          </a:xfrm>
          <a:prstGeom prst="rect">
            <a:avLst/>
          </a:prstGeom>
          <a:noFill/>
          <a:ln>
            <a:noFill/>
          </a:ln>
        </p:spPr>
      </p:pic>
      <p:pic>
        <p:nvPicPr>
          <p:cNvPr id="464" name="Google Shape;464;p50"/>
          <p:cNvPicPr preferRelativeResize="0"/>
          <p:nvPr/>
        </p:nvPicPr>
        <p:blipFill>
          <a:blip r:embed="rId7">
            <a:alphaModFix/>
          </a:blip>
          <a:stretch>
            <a:fillRect/>
          </a:stretch>
        </p:blipFill>
        <p:spPr>
          <a:xfrm>
            <a:off x="729688" y="4005937"/>
            <a:ext cx="918925" cy="909750"/>
          </a:xfrm>
          <a:prstGeom prst="rect">
            <a:avLst/>
          </a:prstGeom>
          <a:noFill/>
          <a:ln>
            <a:noFill/>
          </a:ln>
        </p:spPr>
      </p:pic>
      <p:sp>
        <p:nvSpPr>
          <p:cNvPr id="465" name="Google Shape;465;p50"/>
          <p:cNvSpPr txBox="1"/>
          <p:nvPr/>
        </p:nvSpPr>
        <p:spPr>
          <a:xfrm>
            <a:off x="5162375" y="670050"/>
            <a:ext cx="3048300" cy="60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latin typeface="Lato"/>
                <a:ea typeface="Lato"/>
                <a:cs typeface="Lato"/>
                <a:sym typeface="Lato"/>
              </a:rPr>
              <a:t>Fusion 360 &amp; Eagle </a:t>
            </a:r>
            <a:endParaRPr sz="1500">
              <a:latin typeface="Lato"/>
              <a:ea typeface="Lato"/>
              <a:cs typeface="Lato"/>
              <a:sym typeface="Lato"/>
            </a:endParaRPr>
          </a:p>
          <a:p>
            <a:pPr indent="0" lvl="0" marL="0" rtl="0" algn="l">
              <a:spcBef>
                <a:spcPts val="0"/>
              </a:spcBef>
              <a:spcAft>
                <a:spcPts val="0"/>
              </a:spcAft>
              <a:buNone/>
            </a:pPr>
            <a:r>
              <a:rPr lang="en" sz="1200">
                <a:latin typeface="Lato"/>
                <a:ea typeface="Lato"/>
                <a:cs typeface="Lato"/>
                <a:sym typeface="Lato"/>
              </a:rPr>
              <a:t>3D modeling and ECAD </a:t>
            </a:r>
            <a:r>
              <a:rPr lang="en" sz="1200">
                <a:latin typeface="Lato"/>
                <a:ea typeface="Lato"/>
                <a:cs typeface="Lato"/>
                <a:sym typeface="Lato"/>
              </a:rPr>
              <a:t>schematic</a:t>
            </a:r>
            <a:r>
              <a:rPr lang="en" sz="1200">
                <a:latin typeface="Lato"/>
                <a:ea typeface="Lato"/>
                <a:cs typeface="Lato"/>
                <a:sym typeface="Lato"/>
              </a:rPr>
              <a:t> design </a:t>
            </a:r>
            <a:endParaRPr sz="1200">
              <a:latin typeface="Lato"/>
              <a:ea typeface="Lato"/>
              <a:cs typeface="Lato"/>
              <a:sym typeface="Lato"/>
            </a:endParaRPr>
          </a:p>
        </p:txBody>
      </p:sp>
      <p:sp>
        <p:nvSpPr>
          <p:cNvPr id="466" name="Google Shape;466;p50"/>
          <p:cNvSpPr txBox="1"/>
          <p:nvPr/>
        </p:nvSpPr>
        <p:spPr>
          <a:xfrm>
            <a:off x="5256750" y="1971438"/>
            <a:ext cx="3048300" cy="60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latin typeface="Lato"/>
                <a:ea typeface="Lato"/>
                <a:cs typeface="Lato"/>
                <a:sym typeface="Lato"/>
              </a:rPr>
              <a:t>Multisim</a:t>
            </a:r>
            <a:endParaRPr sz="1500">
              <a:latin typeface="Lato"/>
              <a:ea typeface="Lato"/>
              <a:cs typeface="Lato"/>
              <a:sym typeface="Lato"/>
            </a:endParaRPr>
          </a:p>
          <a:p>
            <a:pPr indent="0" lvl="0" marL="0" rtl="0" algn="l">
              <a:spcBef>
                <a:spcPts val="0"/>
              </a:spcBef>
              <a:spcAft>
                <a:spcPts val="0"/>
              </a:spcAft>
              <a:buNone/>
            </a:pPr>
            <a:r>
              <a:rPr lang="en" sz="1200">
                <a:latin typeface="Lato"/>
                <a:ea typeface="Lato"/>
                <a:cs typeface="Lato"/>
                <a:sym typeface="Lato"/>
              </a:rPr>
              <a:t>For </a:t>
            </a:r>
            <a:r>
              <a:rPr lang="en" sz="1200">
                <a:latin typeface="Lato"/>
                <a:ea typeface="Lato"/>
                <a:cs typeface="Lato"/>
                <a:sym typeface="Lato"/>
              </a:rPr>
              <a:t>schematic</a:t>
            </a:r>
            <a:r>
              <a:rPr lang="en" sz="1200">
                <a:latin typeface="Lato"/>
                <a:ea typeface="Lato"/>
                <a:cs typeface="Lato"/>
                <a:sym typeface="Lato"/>
              </a:rPr>
              <a:t> analysis and simulation </a:t>
            </a:r>
            <a:endParaRPr sz="1200">
              <a:latin typeface="Lato"/>
              <a:ea typeface="Lato"/>
              <a:cs typeface="Lato"/>
              <a:sym typeface="Lato"/>
            </a:endParaRPr>
          </a:p>
        </p:txBody>
      </p:sp>
      <p:sp>
        <p:nvSpPr>
          <p:cNvPr id="467" name="Google Shape;467;p50"/>
          <p:cNvSpPr txBox="1"/>
          <p:nvPr/>
        </p:nvSpPr>
        <p:spPr>
          <a:xfrm>
            <a:off x="5162375" y="3272850"/>
            <a:ext cx="3690000" cy="63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latin typeface="Lato"/>
                <a:ea typeface="Lato"/>
                <a:cs typeface="Lato"/>
                <a:sym typeface="Lato"/>
              </a:rPr>
              <a:t>Thonny &amp; Visual studio</a:t>
            </a:r>
            <a:endParaRPr sz="1500">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a:t>
            </a:r>
            <a:r>
              <a:rPr lang="en" sz="1200">
                <a:latin typeface="Lato"/>
                <a:ea typeface="Lato"/>
                <a:cs typeface="Lato"/>
                <a:sym typeface="Lato"/>
              </a:rPr>
              <a:t>For Python and CircuitPython programming </a:t>
            </a:r>
            <a:endParaRPr sz="1200">
              <a:latin typeface="Lato"/>
              <a:ea typeface="Lato"/>
              <a:cs typeface="Lato"/>
              <a:sym typeface="Lato"/>
            </a:endParaRPr>
          </a:p>
        </p:txBody>
      </p:sp>
      <p:pic>
        <p:nvPicPr>
          <p:cNvPr id="468" name="Google Shape;468;p50" title="1_13.mp3">
            <a:hlinkClick r:id="rId8"/>
          </p:cNvPr>
          <p:cNvPicPr preferRelativeResize="0"/>
          <p:nvPr/>
        </p:nvPicPr>
        <p:blipFill>
          <a:blip r:embed="rId9">
            <a:alphaModFix/>
          </a:blip>
          <a:stretch>
            <a:fillRect/>
          </a:stretch>
        </p:blipFill>
        <p:spPr>
          <a:xfrm>
            <a:off x="0" y="4686300"/>
            <a:ext cx="457200" cy="457200"/>
          </a:xfrm>
          <a:prstGeom prst="rect">
            <a:avLst/>
          </a:prstGeom>
          <a:noFill/>
          <a:ln>
            <a:noFill/>
          </a:ln>
        </p:spPr>
      </p:pic>
      <p:pic>
        <p:nvPicPr>
          <p:cNvPr id="469" name="Google Shape;469;p50"/>
          <p:cNvPicPr preferRelativeResize="0"/>
          <p:nvPr/>
        </p:nvPicPr>
        <p:blipFill rotWithShape="1">
          <a:blip r:embed="rId10">
            <a:alphaModFix/>
          </a:blip>
          <a:srcRect b="26535" l="0" r="0" t="0"/>
          <a:stretch/>
        </p:blipFill>
        <p:spPr>
          <a:xfrm>
            <a:off x="8115325" y="0"/>
            <a:ext cx="1028675" cy="109558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1"/>
          <p:cNvSpPr txBox="1"/>
          <p:nvPr>
            <p:ph type="title"/>
          </p:nvPr>
        </p:nvSpPr>
        <p:spPr>
          <a:xfrm>
            <a:off x="727650" y="673700"/>
            <a:ext cx="7688700" cy="440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Budget</a:t>
            </a:r>
            <a:endParaRPr b="0"/>
          </a:p>
        </p:txBody>
      </p:sp>
      <p:pic>
        <p:nvPicPr>
          <p:cNvPr id="475" name="Google Shape;475;p51" title="3390 Foxcroft Cir 21.mp3">
            <a:hlinkClick r:id="rId3"/>
          </p:cNvPr>
          <p:cNvPicPr preferRelativeResize="0"/>
          <p:nvPr/>
        </p:nvPicPr>
        <p:blipFill>
          <a:blip r:embed="rId4">
            <a:alphaModFix/>
          </a:blip>
          <a:stretch>
            <a:fillRect/>
          </a:stretch>
        </p:blipFill>
        <p:spPr>
          <a:xfrm>
            <a:off x="0" y="4686300"/>
            <a:ext cx="457200" cy="457200"/>
          </a:xfrm>
          <a:prstGeom prst="rect">
            <a:avLst/>
          </a:prstGeom>
          <a:noFill/>
          <a:ln>
            <a:noFill/>
          </a:ln>
        </p:spPr>
      </p:pic>
      <p:pic>
        <p:nvPicPr>
          <p:cNvPr id="476" name="Google Shape;476;p51"/>
          <p:cNvPicPr preferRelativeResize="0"/>
          <p:nvPr/>
        </p:nvPicPr>
        <p:blipFill>
          <a:blip r:embed="rId5">
            <a:alphaModFix/>
          </a:blip>
          <a:stretch>
            <a:fillRect/>
          </a:stretch>
        </p:blipFill>
        <p:spPr>
          <a:xfrm>
            <a:off x="1492350" y="1449050"/>
            <a:ext cx="5601249" cy="3237250"/>
          </a:xfrm>
          <a:prstGeom prst="rect">
            <a:avLst/>
          </a:prstGeom>
          <a:noFill/>
          <a:ln>
            <a:noFill/>
          </a:ln>
        </p:spPr>
      </p:pic>
      <p:pic>
        <p:nvPicPr>
          <p:cNvPr id="477" name="Google Shape;477;p51"/>
          <p:cNvPicPr preferRelativeResize="0"/>
          <p:nvPr/>
        </p:nvPicPr>
        <p:blipFill>
          <a:blip r:embed="rId6">
            <a:alphaModFix/>
          </a:blip>
          <a:stretch>
            <a:fillRect/>
          </a:stretch>
        </p:blipFill>
        <p:spPr>
          <a:xfrm>
            <a:off x="8416353" y="0"/>
            <a:ext cx="725850" cy="9859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6"/>
          <p:cNvSpPr txBox="1"/>
          <p:nvPr>
            <p:ph type="title"/>
          </p:nvPr>
        </p:nvSpPr>
        <p:spPr>
          <a:xfrm>
            <a:off x="457200" y="2160850"/>
            <a:ext cx="3741600" cy="96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0" lang="en" sz="4940"/>
              <a:t>Our Project</a:t>
            </a:r>
            <a:endParaRPr b="0" sz="4940"/>
          </a:p>
        </p:txBody>
      </p:sp>
      <p:sp>
        <p:nvSpPr>
          <p:cNvPr id="110" name="Google Shape;110;p16"/>
          <p:cNvSpPr txBox="1"/>
          <p:nvPr>
            <p:ph idx="2" type="body"/>
          </p:nvPr>
        </p:nvSpPr>
        <p:spPr>
          <a:xfrm>
            <a:off x="5043900" y="490375"/>
            <a:ext cx="3374400" cy="3790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The smart hub at its core functionality is a smart detection system, where users can purchase any IP camera off the market and connect it directly to the hub.</a:t>
            </a:r>
            <a:endParaRPr sz="1500"/>
          </a:p>
          <a:p>
            <a:pPr indent="-323850" lvl="0" marL="457200" rtl="0" algn="l">
              <a:spcBef>
                <a:spcPts val="1000"/>
              </a:spcBef>
              <a:spcAft>
                <a:spcPts val="0"/>
              </a:spcAft>
              <a:buSzPts val="1500"/>
              <a:buChar char="●"/>
            </a:pPr>
            <a:r>
              <a:rPr lang="en" sz="1500"/>
              <a:t>The hub will use  smart detection technology to alert the user when someone is in the view of the camera by an alarm and changing led lights.</a:t>
            </a:r>
            <a:endParaRPr sz="1500"/>
          </a:p>
          <a:p>
            <a:pPr indent="-323850" lvl="0" marL="457200" rtl="0" algn="l">
              <a:spcBef>
                <a:spcPts val="1000"/>
              </a:spcBef>
              <a:spcAft>
                <a:spcPts val="1000"/>
              </a:spcAft>
              <a:buSzPts val="1500"/>
              <a:buChar char="●"/>
            </a:pPr>
            <a:r>
              <a:rPr lang="en" sz="1500"/>
              <a:t>The goal of this project is deliver a functioning  smart detection system.</a:t>
            </a:r>
            <a:endParaRPr sz="1500"/>
          </a:p>
        </p:txBody>
      </p:sp>
      <p:pic>
        <p:nvPicPr>
          <p:cNvPr id="111" name="Google Shape;111;p16" title="3390 Foxcroft Cir 5.mp3">
            <a:hlinkClick r:id="rId3"/>
          </p:cNvPr>
          <p:cNvPicPr preferRelativeResize="0"/>
          <p:nvPr/>
        </p:nvPicPr>
        <p:blipFill>
          <a:blip r:embed="rId4">
            <a:alphaModFix/>
          </a:blip>
          <a:stretch>
            <a:fillRect/>
          </a:stretch>
        </p:blipFill>
        <p:spPr>
          <a:xfrm>
            <a:off x="8686800" y="0"/>
            <a:ext cx="457200" cy="457200"/>
          </a:xfrm>
          <a:prstGeom prst="rect">
            <a:avLst/>
          </a:prstGeom>
          <a:noFill/>
          <a:ln>
            <a:noFill/>
          </a:ln>
        </p:spPr>
      </p:pic>
      <p:pic>
        <p:nvPicPr>
          <p:cNvPr id="112" name="Google Shape;112;p16"/>
          <p:cNvPicPr preferRelativeResize="0"/>
          <p:nvPr/>
        </p:nvPicPr>
        <p:blipFill>
          <a:blip r:embed="rId5">
            <a:alphaModFix/>
          </a:blip>
          <a:stretch>
            <a:fillRect/>
          </a:stretch>
        </p:blipFill>
        <p:spPr>
          <a:xfrm>
            <a:off x="3" y="0"/>
            <a:ext cx="725850" cy="9859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2"/>
          <p:cNvSpPr txBox="1"/>
          <p:nvPr>
            <p:ph type="title"/>
          </p:nvPr>
        </p:nvSpPr>
        <p:spPr>
          <a:xfrm>
            <a:off x="6777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Roles &amp; Responsibilities</a:t>
            </a:r>
            <a:endParaRPr b="0"/>
          </a:p>
        </p:txBody>
      </p:sp>
      <p:graphicFrame>
        <p:nvGraphicFramePr>
          <p:cNvPr id="483" name="Google Shape;483;p52"/>
          <p:cNvGraphicFramePr/>
          <p:nvPr/>
        </p:nvGraphicFramePr>
        <p:xfrm>
          <a:off x="952500" y="2027025"/>
          <a:ext cx="3000000" cy="3000000"/>
        </p:xfrm>
        <a:graphic>
          <a:graphicData uri="http://schemas.openxmlformats.org/drawingml/2006/table">
            <a:tbl>
              <a:tblPr>
                <a:noFill/>
                <a:tableStyleId>{BA0111C6-2A50-4657-9687-3C247179BE3F}</a:tableStyleId>
              </a:tblPr>
              <a:tblGrid>
                <a:gridCol w="3619500"/>
                <a:gridCol w="3619500"/>
              </a:tblGrid>
              <a:tr h="617100">
                <a:tc>
                  <a:txBody>
                    <a:bodyPr/>
                    <a:lstStyle/>
                    <a:p>
                      <a:pPr indent="0" lvl="0" marL="0" rtl="0" algn="l">
                        <a:spcBef>
                          <a:spcPts val="0"/>
                        </a:spcBef>
                        <a:spcAft>
                          <a:spcPts val="0"/>
                        </a:spcAft>
                        <a:buNone/>
                      </a:pPr>
                      <a:r>
                        <a:rPr lang="en"/>
                        <a:t>Matt Weinert</a:t>
                      </a:r>
                      <a:endParaRPr/>
                    </a:p>
                  </a:txBody>
                  <a:tcPr marT="91425" marB="91425" marR="91425" marL="91425"/>
                </a:tc>
                <a:tc>
                  <a:txBody>
                    <a:bodyPr/>
                    <a:lstStyle/>
                    <a:p>
                      <a:pPr indent="0" lvl="0" marL="0" rtl="0" algn="l">
                        <a:spcBef>
                          <a:spcPts val="0"/>
                        </a:spcBef>
                        <a:spcAft>
                          <a:spcPts val="0"/>
                        </a:spcAft>
                        <a:buNone/>
                      </a:pPr>
                      <a:r>
                        <a:rPr lang="en"/>
                        <a:t>Handle all of the user facing interfaces, such as the smart hub control features.</a:t>
                      </a:r>
                      <a:endParaRPr/>
                    </a:p>
                  </a:txBody>
                  <a:tcPr marT="91425" marB="91425" marR="91425" marL="91425"/>
                </a:tc>
              </a:tr>
              <a:tr h="565275">
                <a:tc>
                  <a:txBody>
                    <a:bodyPr/>
                    <a:lstStyle/>
                    <a:p>
                      <a:pPr indent="0" lvl="0" marL="0" rtl="0" algn="l">
                        <a:spcBef>
                          <a:spcPts val="0"/>
                        </a:spcBef>
                        <a:spcAft>
                          <a:spcPts val="0"/>
                        </a:spcAft>
                        <a:buNone/>
                      </a:pPr>
                      <a:r>
                        <a:rPr lang="en"/>
                        <a:t>Korey Lombardi</a:t>
                      </a:r>
                      <a:endParaRPr/>
                    </a:p>
                  </a:txBody>
                  <a:tcPr marT="91425" marB="91425" marR="91425" marL="91425"/>
                </a:tc>
                <a:tc>
                  <a:txBody>
                    <a:bodyPr/>
                    <a:lstStyle/>
                    <a:p>
                      <a:pPr indent="0" lvl="0" marL="0" rtl="0" algn="l">
                        <a:spcBef>
                          <a:spcPts val="0"/>
                        </a:spcBef>
                        <a:spcAft>
                          <a:spcPts val="0"/>
                        </a:spcAft>
                        <a:buNone/>
                      </a:pPr>
                      <a:r>
                        <a:rPr lang="en"/>
                        <a:t>Handling all of the firmware communication such as control of the LEDs and Audio.</a:t>
                      </a:r>
                      <a:endParaRPr/>
                    </a:p>
                  </a:txBody>
                  <a:tcPr marT="91425" marB="91425" marR="91425" marL="91425"/>
                </a:tc>
              </a:tr>
              <a:tr h="565275">
                <a:tc>
                  <a:txBody>
                    <a:bodyPr/>
                    <a:lstStyle/>
                    <a:p>
                      <a:pPr indent="0" lvl="0" marL="0" rtl="0" algn="l">
                        <a:spcBef>
                          <a:spcPts val="0"/>
                        </a:spcBef>
                        <a:spcAft>
                          <a:spcPts val="0"/>
                        </a:spcAft>
                        <a:buNone/>
                      </a:pPr>
                      <a:r>
                        <a:rPr lang="en"/>
                        <a:t>Kenneth Ancrum</a:t>
                      </a:r>
                      <a:endParaRPr/>
                    </a:p>
                  </a:txBody>
                  <a:tcPr marT="91425" marB="91425" marR="91425" marL="91425"/>
                </a:tc>
                <a:tc>
                  <a:txBody>
                    <a:bodyPr/>
                    <a:lstStyle/>
                    <a:p>
                      <a:pPr indent="0" lvl="0" marL="0" rtl="0" algn="l">
                        <a:spcBef>
                          <a:spcPts val="0"/>
                        </a:spcBef>
                        <a:spcAft>
                          <a:spcPts val="0"/>
                        </a:spcAft>
                        <a:buNone/>
                      </a:pPr>
                      <a:r>
                        <a:rPr lang="en"/>
                        <a:t>Develop the Hardware design and overall board design for </a:t>
                      </a:r>
                      <a:r>
                        <a:rPr lang="en"/>
                        <a:t>custom</a:t>
                      </a:r>
                      <a:r>
                        <a:rPr lang="en"/>
                        <a:t> PCB, as well as audio and power design </a:t>
                      </a:r>
                      <a:endParaRPr/>
                    </a:p>
                  </a:txBody>
                  <a:tcPr marT="91425" marB="91425" marR="91425" marL="91425"/>
                </a:tc>
              </a:tr>
              <a:tr h="565275">
                <a:tc>
                  <a:txBody>
                    <a:bodyPr/>
                    <a:lstStyle/>
                    <a:p>
                      <a:pPr indent="0" lvl="0" marL="0" rtl="0" algn="l">
                        <a:spcBef>
                          <a:spcPts val="0"/>
                        </a:spcBef>
                        <a:spcAft>
                          <a:spcPts val="0"/>
                        </a:spcAft>
                        <a:buNone/>
                      </a:pPr>
                      <a:r>
                        <a:rPr lang="en"/>
                        <a:t>Joshua Sherrill</a:t>
                      </a:r>
                      <a:endParaRPr/>
                    </a:p>
                  </a:txBody>
                  <a:tcPr marT="91425" marB="91425" marR="91425" marL="91425"/>
                </a:tc>
                <a:tc>
                  <a:txBody>
                    <a:bodyPr/>
                    <a:lstStyle/>
                    <a:p>
                      <a:pPr indent="0" lvl="0" marL="0" rtl="0" algn="l">
                        <a:spcBef>
                          <a:spcPts val="0"/>
                        </a:spcBef>
                        <a:spcAft>
                          <a:spcPts val="0"/>
                        </a:spcAft>
                        <a:buNone/>
                      </a:pPr>
                      <a:r>
                        <a:rPr lang="en"/>
                        <a:t>Assist with the Audio development, handle the LED design, work on the </a:t>
                      </a:r>
                      <a:r>
                        <a:rPr lang="en"/>
                        <a:t>housing</a:t>
                      </a:r>
                      <a:r>
                        <a:rPr lang="en"/>
                        <a:t> for the project.</a:t>
                      </a:r>
                      <a:endParaRPr/>
                    </a:p>
                  </a:txBody>
                  <a:tcPr marT="91425" marB="91425" marR="91425" marL="91425"/>
                </a:tc>
              </a:tr>
            </a:tbl>
          </a:graphicData>
        </a:graphic>
      </p:graphicFrame>
      <p:pic>
        <p:nvPicPr>
          <p:cNvPr id="484" name="Google Shape;484;p52" title="3390 Foxcroft Cir 6.mp3">
            <a:hlinkClick r:id="rId3"/>
          </p:cNvPr>
          <p:cNvPicPr preferRelativeResize="0"/>
          <p:nvPr/>
        </p:nvPicPr>
        <p:blipFill>
          <a:blip r:embed="rId4">
            <a:alphaModFix/>
          </a:blip>
          <a:stretch>
            <a:fillRect/>
          </a:stretch>
        </p:blipFill>
        <p:spPr>
          <a:xfrm>
            <a:off x="0" y="4686200"/>
            <a:ext cx="457200" cy="457200"/>
          </a:xfrm>
          <a:prstGeom prst="rect">
            <a:avLst/>
          </a:prstGeom>
          <a:noFill/>
          <a:ln>
            <a:noFill/>
          </a:ln>
        </p:spPr>
      </p:pic>
      <p:pic>
        <p:nvPicPr>
          <p:cNvPr id="485" name="Google Shape;485;p52"/>
          <p:cNvPicPr preferRelativeResize="0"/>
          <p:nvPr/>
        </p:nvPicPr>
        <p:blipFill>
          <a:blip r:embed="rId5">
            <a:alphaModFix/>
          </a:blip>
          <a:stretch>
            <a:fillRect/>
          </a:stretch>
        </p:blipFill>
        <p:spPr>
          <a:xfrm>
            <a:off x="8418153" y="0"/>
            <a:ext cx="725850" cy="98595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5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b="0" lang="en"/>
              <a:t>Upcoming tasks and Future Plans</a:t>
            </a:r>
            <a:endParaRPr b="0"/>
          </a:p>
        </p:txBody>
      </p:sp>
      <p:sp>
        <p:nvSpPr>
          <p:cNvPr id="491" name="Google Shape;491;p53"/>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311150" lvl="0" marL="457200" rtl="0" algn="l">
              <a:spcBef>
                <a:spcPts val="1200"/>
              </a:spcBef>
              <a:spcAft>
                <a:spcPts val="0"/>
              </a:spcAft>
              <a:buSzPts val="1300"/>
              <a:buChar char="●"/>
            </a:pPr>
            <a:r>
              <a:rPr lang="en"/>
              <a:t>Add Additional Features (Stretch Goals)</a:t>
            </a:r>
            <a:endParaRPr/>
          </a:p>
          <a:p>
            <a:pPr indent="-311150" lvl="0" marL="457200" rtl="0" algn="l">
              <a:spcBef>
                <a:spcPts val="0"/>
              </a:spcBef>
              <a:spcAft>
                <a:spcPts val="0"/>
              </a:spcAft>
              <a:buSzPts val="1300"/>
              <a:buChar char="●"/>
            </a:pPr>
            <a:r>
              <a:rPr lang="en"/>
              <a:t>Include more camera functionality</a:t>
            </a:r>
            <a:endParaRPr/>
          </a:p>
          <a:p>
            <a:pPr indent="-311150" lvl="0" marL="457200" rtl="0" algn="l">
              <a:spcBef>
                <a:spcPts val="0"/>
              </a:spcBef>
              <a:spcAft>
                <a:spcPts val="0"/>
              </a:spcAft>
              <a:buSzPts val="1300"/>
              <a:buChar char="●"/>
            </a:pPr>
            <a:r>
              <a:rPr lang="en"/>
              <a:t>Update the GUI</a:t>
            </a:r>
            <a:endParaRPr/>
          </a:p>
          <a:p>
            <a:pPr indent="-311150" lvl="0" marL="457200" rtl="0" algn="l">
              <a:spcBef>
                <a:spcPts val="0"/>
              </a:spcBef>
              <a:spcAft>
                <a:spcPts val="0"/>
              </a:spcAft>
              <a:buSzPts val="1300"/>
              <a:buChar char="●"/>
            </a:pPr>
            <a:r>
              <a:rPr lang="en"/>
              <a:t>More strenuous system tests</a:t>
            </a:r>
            <a:endParaRPr/>
          </a:p>
        </p:txBody>
      </p:sp>
      <p:pic>
        <p:nvPicPr>
          <p:cNvPr id="492" name="Google Shape;492;p53" title="3390 Foxcroft Cir 22.mp3">
            <a:hlinkClick r:id="rId3"/>
          </p:cNvPr>
          <p:cNvPicPr preferRelativeResize="0"/>
          <p:nvPr/>
        </p:nvPicPr>
        <p:blipFill>
          <a:blip r:embed="rId4">
            <a:alphaModFix/>
          </a:blip>
          <a:stretch>
            <a:fillRect/>
          </a:stretch>
        </p:blipFill>
        <p:spPr>
          <a:xfrm>
            <a:off x="0" y="4686300"/>
            <a:ext cx="457200" cy="457200"/>
          </a:xfrm>
          <a:prstGeom prst="rect">
            <a:avLst/>
          </a:prstGeom>
          <a:noFill/>
          <a:ln>
            <a:noFill/>
          </a:ln>
        </p:spPr>
      </p:pic>
      <p:pic>
        <p:nvPicPr>
          <p:cNvPr id="493" name="Google Shape;493;p53"/>
          <p:cNvPicPr preferRelativeResize="0"/>
          <p:nvPr/>
        </p:nvPicPr>
        <p:blipFill>
          <a:blip r:embed="rId5">
            <a:alphaModFix/>
          </a:blip>
          <a:stretch>
            <a:fillRect/>
          </a:stretch>
        </p:blipFill>
        <p:spPr>
          <a:xfrm>
            <a:off x="8418153" y="0"/>
            <a:ext cx="725850" cy="9859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54"/>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Questions?</a:t>
            </a:r>
            <a:endParaRPr/>
          </a:p>
        </p:txBody>
      </p:sp>
      <p:pic>
        <p:nvPicPr>
          <p:cNvPr id="499" name="Google Shape;499;p54" title="3390 Foxcroft Cir 12.mp3">
            <a:hlinkClick r:id="rId3"/>
          </p:cNvPr>
          <p:cNvPicPr preferRelativeResize="0"/>
          <p:nvPr/>
        </p:nvPicPr>
        <p:blipFill>
          <a:blip r:embed="rId4">
            <a:alphaModFix/>
          </a:blip>
          <a:stretch>
            <a:fillRect/>
          </a:stretch>
        </p:blipFill>
        <p:spPr>
          <a:xfrm>
            <a:off x="0" y="4686300"/>
            <a:ext cx="457200" cy="457200"/>
          </a:xfrm>
          <a:prstGeom prst="rect">
            <a:avLst/>
          </a:prstGeom>
          <a:noFill/>
          <a:ln>
            <a:noFill/>
          </a:ln>
        </p:spPr>
      </p:pic>
      <p:pic>
        <p:nvPicPr>
          <p:cNvPr id="500" name="Google Shape;500;p54"/>
          <p:cNvPicPr preferRelativeResize="0"/>
          <p:nvPr/>
        </p:nvPicPr>
        <p:blipFill>
          <a:blip r:embed="rId5">
            <a:alphaModFix/>
          </a:blip>
          <a:stretch>
            <a:fillRect/>
          </a:stretch>
        </p:blipFill>
        <p:spPr>
          <a:xfrm>
            <a:off x="8417853" y="0"/>
            <a:ext cx="725850" cy="9859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7"/>
          <p:cNvSpPr txBox="1"/>
          <p:nvPr>
            <p:ph type="title"/>
          </p:nvPr>
        </p:nvSpPr>
        <p:spPr>
          <a:xfrm>
            <a:off x="7276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The Problem/Motivation </a:t>
            </a:r>
            <a:endParaRPr b="0"/>
          </a:p>
        </p:txBody>
      </p:sp>
      <p:sp>
        <p:nvSpPr>
          <p:cNvPr id="118" name="Google Shape;118;p17"/>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Do it yourself security is expensive and there are little options on the market for a full security system that can be self monitored.</a:t>
            </a:r>
            <a:endParaRPr/>
          </a:p>
          <a:p>
            <a:pPr indent="-311150" lvl="0" marL="457200" rtl="0" algn="l">
              <a:spcBef>
                <a:spcPts val="1000"/>
              </a:spcBef>
              <a:spcAft>
                <a:spcPts val="0"/>
              </a:spcAft>
              <a:buSzPts val="1300"/>
              <a:buChar char="●"/>
            </a:pPr>
            <a:r>
              <a:rPr lang="en"/>
              <a:t>Home Security companies gouge customers with subpar products </a:t>
            </a:r>
            <a:r>
              <a:rPr lang="en"/>
              <a:t>because</a:t>
            </a:r>
            <a:r>
              <a:rPr lang="en"/>
              <a:t> of lack of competition.</a:t>
            </a:r>
            <a:endParaRPr/>
          </a:p>
          <a:p>
            <a:pPr indent="-311150" lvl="0" marL="457200" rtl="0" algn="l">
              <a:spcBef>
                <a:spcPts val="1000"/>
              </a:spcBef>
              <a:spcAft>
                <a:spcPts val="0"/>
              </a:spcAft>
              <a:buSzPts val="1300"/>
              <a:buChar char="●"/>
            </a:pPr>
            <a:r>
              <a:rPr lang="en"/>
              <a:t>Lack of flexibility when it comes to a home security </a:t>
            </a:r>
            <a:r>
              <a:rPr lang="en"/>
              <a:t>system.</a:t>
            </a:r>
            <a:endParaRPr/>
          </a:p>
          <a:p>
            <a:pPr indent="-311150" lvl="0" marL="457200" rtl="0" algn="l">
              <a:spcBef>
                <a:spcPts val="1000"/>
              </a:spcBef>
              <a:spcAft>
                <a:spcPts val="1000"/>
              </a:spcAft>
              <a:buSzPts val="1300"/>
              <a:buChar char="●"/>
            </a:pPr>
            <a:r>
              <a:rPr lang="en"/>
              <a:t>Lack of features, such as Detection software and 3rd-party peripheral compatibility. </a:t>
            </a:r>
            <a:endParaRPr/>
          </a:p>
        </p:txBody>
      </p:sp>
      <p:pic>
        <p:nvPicPr>
          <p:cNvPr id="119" name="Google Shape;119;p17" title="3390 Foxcroft Cir 4.mp3">
            <a:hlinkClick r:id="rId3"/>
          </p:cNvPr>
          <p:cNvPicPr preferRelativeResize="0"/>
          <p:nvPr/>
        </p:nvPicPr>
        <p:blipFill>
          <a:blip r:embed="rId4">
            <a:alphaModFix/>
          </a:blip>
          <a:stretch>
            <a:fillRect/>
          </a:stretch>
        </p:blipFill>
        <p:spPr>
          <a:xfrm>
            <a:off x="0" y="0"/>
            <a:ext cx="457200" cy="457200"/>
          </a:xfrm>
          <a:prstGeom prst="rect">
            <a:avLst/>
          </a:prstGeom>
          <a:noFill/>
          <a:ln>
            <a:noFill/>
          </a:ln>
        </p:spPr>
      </p:pic>
      <p:pic>
        <p:nvPicPr>
          <p:cNvPr id="120" name="Google Shape;120;p17"/>
          <p:cNvPicPr preferRelativeResize="0"/>
          <p:nvPr/>
        </p:nvPicPr>
        <p:blipFill>
          <a:blip r:embed="rId5">
            <a:alphaModFix/>
          </a:blip>
          <a:stretch>
            <a:fillRect/>
          </a:stretch>
        </p:blipFill>
        <p:spPr>
          <a:xfrm>
            <a:off x="8418153" y="0"/>
            <a:ext cx="725850" cy="9859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Similar</a:t>
            </a:r>
            <a:r>
              <a:rPr lang="en"/>
              <a:t> Products</a:t>
            </a:r>
            <a:endParaRPr/>
          </a:p>
        </p:txBody>
      </p:sp>
      <p:sp>
        <p:nvSpPr>
          <p:cNvPr id="126" name="Google Shape;126;p18"/>
          <p:cNvSpPr txBox="1"/>
          <p:nvPr>
            <p:ph idx="1" type="body"/>
          </p:nvPr>
        </p:nvSpPr>
        <p:spPr>
          <a:xfrm>
            <a:off x="729450" y="2078875"/>
            <a:ext cx="38424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The most popular products that are </a:t>
            </a:r>
            <a:r>
              <a:rPr lang="en"/>
              <a:t>similar</a:t>
            </a:r>
            <a:r>
              <a:rPr lang="en"/>
              <a:t> to our project include</a:t>
            </a:r>
            <a:endParaRPr/>
          </a:p>
          <a:p>
            <a:pPr indent="-298450" lvl="1" marL="914400" rtl="0" algn="l">
              <a:spcBef>
                <a:spcPts val="0"/>
              </a:spcBef>
              <a:spcAft>
                <a:spcPts val="0"/>
              </a:spcAft>
              <a:buSzPts val="1100"/>
              <a:buChar char="○"/>
            </a:pPr>
            <a:r>
              <a:rPr lang="en"/>
              <a:t>Ring</a:t>
            </a:r>
            <a:endParaRPr/>
          </a:p>
          <a:p>
            <a:pPr indent="-298450" lvl="1" marL="914400" rtl="0" algn="l">
              <a:spcBef>
                <a:spcPts val="0"/>
              </a:spcBef>
              <a:spcAft>
                <a:spcPts val="0"/>
              </a:spcAft>
              <a:buSzPts val="1100"/>
              <a:buChar char="○"/>
            </a:pPr>
            <a:r>
              <a:rPr lang="en"/>
              <a:t>Arlo</a:t>
            </a:r>
            <a:endParaRPr/>
          </a:p>
          <a:p>
            <a:pPr indent="-298450" lvl="1" marL="914400" rtl="0" algn="l">
              <a:spcBef>
                <a:spcPts val="0"/>
              </a:spcBef>
              <a:spcAft>
                <a:spcPts val="0"/>
              </a:spcAft>
              <a:buSzPts val="1100"/>
              <a:buChar char="○"/>
            </a:pPr>
            <a:r>
              <a:rPr lang="en"/>
              <a:t>Vivint </a:t>
            </a:r>
            <a:endParaRPr/>
          </a:p>
          <a:p>
            <a:pPr indent="-298450" lvl="1" marL="914400" rtl="0" algn="l">
              <a:spcBef>
                <a:spcPts val="0"/>
              </a:spcBef>
              <a:spcAft>
                <a:spcPts val="0"/>
              </a:spcAft>
              <a:buSzPts val="1100"/>
              <a:buChar char="○"/>
            </a:pPr>
            <a:r>
              <a:rPr lang="en"/>
              <a:t>ADT</a:t>
            </a:r>
            <a:endParaRPr/>
          </a:p>
          <a:p>
            <a:pPr indent="-311150" lvl="0" marL="457200" rtl="0" algn="l">
              <a:spcBef>
                <a:spcPts val="0"/>
              </a:spcBef>
              <a:spcAft>
                <a:spcPts val="0"/>
              </a:spcAft>
              <a:buSzPts val="1300"/>
              <a:buChar char="❏"/>
            </a:pPr>
            <a:r>
              <a:rPr lang="en"/>
              <a:t>Similarities</a:t>
            </a:r>
            <a:endParaRPr/>
          </a:p>
          <a:p>
            <a:pPr indent="-311150" lvl="0" marL="457200" rtl="0" algn="l">
              <a:spcBef>
                <a:spcPts val="0"/>
              </a:spcBef>
              <a:spcAft>
                <a:spcPts val="0"/>
              </a:spcAft>
              <a:buSzPts val="1300"/>
              <a:buChar char="❏"/>
            </a:pPr>
            <a:r>
              <a:rPr lang="en"/>
              <a:t>Differences</a:t>
            </a:r>
            <a:endParaRPr/>
          </a:p>
        </p:txBody>
      </p:sp>
      <p:pic>
        <p:nvPicPr>
          <p:cNvPr id="127" name="Google Shape;127;p18"/>
          <p:cNvPicPr preferRelativeResize="0"/>
          <p:nvPr/>
        </p:nvPicPr>
        <p:blipFill>
          <a:blip r:embed="rId3">
            <a:alphaModFix/>
          </a:blip>
          <a:stretch>
            <a:fillRect/>
          </a:stretch>
        </p:blipFill>
        <p:spPr>
          <a:xfrm>
            <a:off x="5323500" y="976050"/>
            <a:ext cx="2599000" cy="1976400"/>
          </a:xfrm>
          <a:prstGeom prst="rect">
            <a:avLst/>
          </a:prstGeom>
          <a:noFill/>
          <a:ln>
            <a:noFill/>
          </a:ln>
        </p:spPr>
      </p:pic>
      <p:pic>
        <p:nvPicPr>
          <p:cNvPr id="128" name="Google Shape;128;p18"/>
          <p:cNvPicPr preferRelativeResize="0"/>
          <p:nvPr/>
        </p:nvPicPr>
        <p:blipFill>
          <a:blip r:embed="rId4">
            <a:alphaModFix/>
          </a:blip>
          <a:stretch>
            <a:fillRect/>
          </a:stretch>
        </p:blipFill>
        <p:spPr>
          <a:xfrm>
            <a:off x="5189500" y="2952450"/>
            <a:ext cx="2953150" cy="1863650"/>
          </a:xfrm>
          <a:prstGeom prst="rect">
            <a:avLst/>
          </a:prstGeom>
          <a:noFill/>
          <a:ln>
            <a:noFill/>
          </a:ln>
        </p:spPr>
      </p:pic>
      <p:pic>
        <p:nvPicPr>
          <p:cNvPr id="129" name="Google Shape;129;p18" title="3390 Foxcroft Cir 18.mp3">
            <a:hlinkClick r:id="rId5"/>
          </p:cNvPr>
          <p:cNvPicPr preferRelativeResize="0"/>
          <p:nvPr/>
        </p:nvPicPr>
        <p:blipFill>
          <a:blip r:embed="rId6">
            <a:alphaModFix/>
          </a:blip>
          <a:stretch>
            <a:fillRect/>
          </a:stretch>
        </p:blipFill>
        <p:spPr>
          <a:xfrm>
            <a:off x="0" y="0"/>
            <a:ext cx="457200" cy="457200"/>
          </a:xfrm>
          <a:prstGeom prst="rect">
            <a:avLst/>
          </a:prstGeom>
          <a:noFill/>
          <a:ln>
            <a:noFill/>
          </a:ln>
        </p:spPr>
      </p:pic>
      <p:pic>
        <p:nvPicPr>
          <p:cNvPr id="130" name="Google Shape;130;p18"/>
          <p:cNvPicPr preferRelativeResize="0"/>
          <p:nvPr/>
        </p:nvPicPr>
        <p:blipFill>
          <a:blip r:embed="rId7">
            <a:alphaModFix/>
          </a:blip>
          <a:stretch>
            <a:fillRect/>
          </a:stretch>
        </p:blipFill>
        <p:spPr>
          <a:xfrm>
            <a:off x="8418153" y="0"/>
            <a:ext cx="725850" cy="9859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9"/>
          <p:cNvSpPr txBox="1"/>
          <p:nvPr>
            <p:ph type="title"/>
          </p:nvPr>
        </p:nvSpPr>
        <p:spPr>
          <a:xfrm>
            <a:off x="6163600" y="1297250"/>
            <a:ext cx="2186700" cy="457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Stretch Goals</a:t>
            </a:r>
            <a:endParaRPr b="0"/>
          </a:p>
        </p:txBody>
      </p:sp>
      <p:sp>
        <p:nvSpPr>
          <p:cNvPr id="136" name="Google Shape;136;p19"/>
          <p:cNvSpPr txBox="1"/>
          <p:nvPr>
            <p:ph idx="1" type="body"/>
          </p:nvPr>
        </p:nvSpPr>
        <p:spPr>
          <a:xfrm>
            <a:off x="5938500" y="1882250"/>
            <a:ext cx="3205500" cy="23457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Cloud Storage Capability</a:t>
            </a:r>
            <a:endParaRPr/>
          </a:p>
          <a:p>
            <a:pPr indent="-311150" lvl="0" marL="457200" rtl="0" algn="l">
              <a:spcBef>
                <a:spcPts val="0"/>
              </a:spcBef>
              <a:spcAft>
                <a:spcPts val="0"/>
              </a:spcAft>
              <a:buSzPts val="1300"/>
              <a:buChar char="●"/>
            </a:pPr>
            <a:r>
              <a:rPr lang="en"/>
              <a:t>Mobile Application</a:t>
            </a:r>
            <a:endParaRPr/>
          </a:p>
          <a:p>
            <a:pPr indent="-311150" lvl="0" marL="457200" rtl="0" algn="l">
              <a:spcBef>
                <a:spcPts val="0"/>
              </a:spcBef>
              <a:spcAft>
                <a:spcPts val="0"/>
              </a:spcAft>
              <a:buSzPts val="1300"/>
              <a:buChar char="●"/>
            </a:pPr>
            <a:r>
              <a:rPr lang="en"/>
              <a:t>Backup Battery</a:t>
            </a:r>
            <a:endParaRPr/>
          </a:p>
          <a:p>
            <a:pPr indent="-311150" lvl="0" marL="457200" rtl="0" algn="l">
              <a:spcBef>
                <a:spcPts val="0"/>
              </a:spcBef>
              <a:spcAft>
                <a:spcPts val="0"/>
              </a:spcAft>
              <a:buSzPts val="1300"/>
              <a:buChar char="●"/>
            </a:pPr>
            <a:r>
              <a:rPr lang="en"/>
              <a:t>Adding </a:t>
            </a:r>
            <a:r>
              <a:rPr lang="en"/>
              <a:t>increased</a:t>
            </a:r>
            <a:r>
              <a:rPr lang="en"/>
              <a:t> range of IP cameras supported</a:t>
            </a:r>
            <a:endParaRPr/>
          </a:p>
          <a:p>
            <a:pPr indent="-311150" lvl="0" marL="457200" rtl="0" algn="l">
              <a:spcBef>
                <a:spcPts val="0"/>
              </a:spcBef>
              <a:spcAft>
                <a:spcPts val="0"/>
              </a:spcAft>
              <a:buSzPts val="1300"/>
              <a:buChar char="●"/>
            </a:pPr>
            <a:r>
              <a:rPr lang="en"/>
              <a:t>Ability to cast and </a:t>
            </a:r>
            <a:r>
              <a:rPr lang="en"/>
              <a:t>receive</a:t>
            </a:r>
            <a:r>
              <a:rPr lang="en"/>
              <a:t> data</a:t>
            </a:r>
            <a:endParaRPr/>
          </a:p>
          <a:p>
            <a:pPr indent="-311150" lvl="0" marL="457200" rtl="0" algn="l">
              <a:spcBef>
                <a:spcPts val="0"/>
              </a:spcBef>
              <a:spcAft>
                <a:spcPts val="0"/>
              </a:spcAft>
              <a:buSzPts val="1300"/>
              <a:buChar char="●"/>
            </a:pPr>
            <a:r>
              <a:rPr lang="en"/>
              <a:t>2 way communication via the hub and the camera</a:t>
            </a:r>
            <a:endParaRPr/>
          </a:p>
          <a:p>
            <a:pPr indent="-311150" lvl="0" marL="457200" rtl="0" algn="l">
              <a:spcBef>
                <a:spcPts val="0"/>
              </a:spcBef>
              <a:spcAft>
                <a:spcPts val="0"/>
              </a:spcAft>
              <a:buSzPts val="1300"/>
              <a:buChar char="●"/>
            </a:pPr>
            <a:r>
              <a:rPr lang="en"/>
              <a:t>Screenshot </a:t>
            </a:r>
            <a:r>
              <a:rPr lang="en"/>
              <a:t>Capability</a:t>
            </a:r>
            <a:r>
              <a:rPr lang="en"/>
              <a:t> </a:t>
            </a:r>
            <a:endParaRPr/>
          </a:p>
        </p:txBody>
      </p:sp>
      <p:sp>
        <p:nvSpPr>
          <p:cNvPr id="137" name="Google Shape;137;p19"/>
          <p:cNvSpPr txBox="1"/>
          <p:nvPr/>
        </p:nvSpPr>
        <p:spPr>
          <a:xfrm>
            <a:off x="2909700" y="1297250"/>
            <a:ext cx="3028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2"/>
                </a:solidFill>
                <a:latin typeface="Raleway"/>
                <a:ea typeface="Raleway"/>
                <a:cs typeface="Raleway"/>
                <a:sym typeface="Raleway"/>
              </a:rPr>
              <a:t>Advanced Goals</a:t>
            </a:r>
            <a:endParaRPr/>
          </a:p>
        </p:txBody>
      </p:sp>
      <p:sp>
        <p:nvSpPr>
          <p:cNvPr id="138" name="Google Shape;138;p19"/>
          <p:cNvSpPr txBox="1"/>
          <p:nvPr/>
        </p:nvSpPr>
        <p:spPr>
          <a:xfrm>
            <a:off x="2909700" y="1882250"/>
            <a:ext cx="26844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Video Control Features</a:t>
            </a:r>
            <a:endParaRPr>
              <a:solidFill>
                <a:srgbClr val="666666"/>
              </a:solidFill>
              <a:latin typeface="Lato"/>
              <a:ea typeface="Lato"/>
              <a:cs typeface="Lato"/>
              <a:sym typeface="Lato"/>
            </a:endParaRPr>
          </a:p>
          <a:p>
            <a:pPr indent="-317500" lvl="1" marL="9144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Fast Forward</a:t>
            </a:r>
            <a:endParaRPr>
              <a:solidFill>
                <a:srgbClr val="666666"/>
              </a:solidFill>
              <a:latin typeface="Lato"/>
              <a:ea typeface="Lato"/>
              <a:cs typeface="Lato"/>
              <a:sym typeface="Lato"/>
            </a:endParaRPr>
          </a:p>
          <a:p>
            <a:pPr indent="-317500" lvl="1" marL="9144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Rewind</a:t>
            </a:r>
            <a:endParaRPr>
              <a:solidFill>
                <a:srgbClr val="666666"/>
              </a:solidFill>
              <a:latin typeface="Lato"/>
              <a:ea typeface="Lato"/>
              <a:cs typeface="Lato"/>
              <a:sym typeface="Lato"/>
            </a:endParaRPr>
          </a:p>
          <a:p>
            <a:pPr indent="-317500" lvl="1" marL="9144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Play/Pause</a:t>
            </a:r>
            <a:endParaRPr>
              <a:solidFill>
                <a:srgbClr val="666666"/>
              </a:solidFill>
              <a:latin typeface="Lato"/>
              <a:ea typeface="Lato"/>
              <a:cs typeface="Lato"/>
              <a:sym typeface="Lato"/>
            </a:endParaRPr>
          </a:p>
          <a:p>
            <a:pPr indent="-317500" lvl="0" marL="4572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Multi Camera Capability</a:t>
            </a:r>
            <a:endParaRPr>
              <a:solidFill>
                <a:srgbClr val="666666"/>
              </a:solidFill>
              <a:latin typeface="Lato"/>
              <a:ea typeface="Lato"/>
              <a:cs typeface="Lato"/>
              <a:sym typeface="Lato"/>
            </a:endParaRPr>
          </a:p>
          <a:p>
            <a:pPr indent="-317500" lvl="0" marL="4572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Different Tones</a:t>
            </a:r>
            <a:endParaRPr>
              <a:solidFill>
                <a:srgbClr val="666666"/>
              </a:solidFill>
              <a:latin typeface="Lato"/>
              <a:ea typeface="Lato"/>
              <a:cs typeface="Lato"/>
              <a:sym typeface="Lato"/>
            </a:endParaRPr>
          </a:p>
        </p:txBody>
      </p:sp>
      <p:sp>
        <p:nvSpPr>
          <p:cNvPr id="139" name="Google Shape;139;p19"/>
          <p:cNvSpPr txBox="1"/>
          <p:nvPr/>
        </p:nvSpPr>
        <p:spPr>
          <a:xfrm>
            <a:off x="132450" y="1354400"/>
            <a:ext cx="2684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2"/>
                </a:solidFill>
                <a:latin typeface="Raleway"/>
                <a:ea typeface="Raleway"/>
                <a:cs typeface="Raleway"/>
                <a:sym typeface="Raleway"/>
              </a:rPr>
              <a:t>Main Goals </a:t>
            </a:r>
            <a:endParaRPr/>
          </a:p>
        </p:txBody>
      </p:sp>
      <p:sp>
        <p:nvSpPr>
          <p:cNvPr id="140" name="Google Shape;140;p19"/>
          <p:cNvSpPr txBox="1"/>
          <p:nvPr/>
        </p:nvSpPr>
        <p:spPr>
          <a:xfrm>
            <a:off x="132450" y="1939400"/>
            <a:ext cx="26844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To have a functioning trained AI </a:t>
            </a:r>
            <a:r>
              <a:rPr lang="en">
                <a:solidFill>
                  <a:srgbClr val="666666"/>
                </a:solidFill>
                <a:latin typeface="Lato"/>
                <a:ea typeface="Lato"/>
                <a:cs typeface="Lato"/>
                <a:sym typeface="Lato"/>
              </a:rPr>
              <a:t>detection</a:t>
            </a:r>
            <a:r>
              <a:rPr lang="en">
                <a:solidFill>
                  <a:srgbClr val="666666"/>
                </a:solidFill>
                <a:latin typeface="Lato"/>
                <a:ea typeface="Lato"/>
                <a:cs typeface="Lato"/>
                <a:sym typeface="Lato"/>
              </a:rPr>
              <a:t> system </a:t>
            </a:r>
            <a:endParaRPr>
              <a:solidFill>
                <a:srgbClr val="666666"/>
              </a:solidFill>
              <a:latin typeface="Lato"/>
              <a:ea typeface="Lato"/>
              <a:cs typeface="Lato"/>
              <a:sym typeface="Lato"/>
            </a:endParaRPr>
          </a:p>
          <a:p>
            <a:pPr indent="-317500" lvl="0" marL="4572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To have a </a:t>
            </a:r>
            <a:r>
              <a:rPr lang="en">
                <a:solidFill>
                  <a:srgbClr val="666666"/>
                </a:solidFill>
                <a:latin typeface="Lato"/>
                <a:ea typeface="Lato"/>
                <a:cs typeface="Lato"/>
                <a:sym typeface="Lato"/>
              </a:rPr>
              <a:t>functioning</a:t>
            </a:r>
            <a:r>
              <a:rPr lang="en">
                <a:solidFill>
                  <a:srgbClr val="666666"/>
                </a:solidFill>
                <a:latin typeface="Lato"/>
                <a:ea typeface="Lato"/>
                <a:cs typeface="Lato"/>
                <a:sym typeface="Lato"/>
              </a:rPr>
              <a:t> user application to navigate our system</a:t>
            </a:r>
            <a:endParaRPr>
              <a:solidFill>
                <a:srgbClr val="666666"/>
              </a:solidFill>
              <a:latin typeface="Lato"/>
              <a:ea typeface="Lato"/>
              <a:cs typeface="Lato"/>
              <a:sym typeface="Lato"/>
            </a:endParaRPr>
          </a:p>
          <a:p>
            <a:pPr indent="-317500" lvl="0" marL="4572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Deliver a noticeable notification system (visual and sound)</a:t>
            </a:r>
            <a:endParaRPr>
              <a:solidFill>
                <a:srgbClr val="666666"/>
              </a:solidFill>
              <a:latin typeface="Lato"/>
              <a:ea typeface="Lato"/>
              <a:cs typeface="Lato"/>
              <a:sym typeface="Lato"/>
            </a:endParaRPr>
          </a:p>
        </p:txBody>
      </p:sp>
      <p:cxnSp>
        <p:nvCxnSpPr>
          <p:cNvPr id="141" name="Google Shape;141;p19"/>
          <p:cNvCxnSpPr/>
          <p:nvPr/>
        </p:nvCxnSpPr>
        <p:spPr>
          <a:xfrm>
            <a:off x="2816850" y="1297250"/>
            <a:ext cx="15000" cy="3659400"/>
          </a:xfrm>
          <a:prstGeom prst="straightConnector1">
            <a:avLst/>
          </a:prstGeom>
          <a:noFill/>
          <a:ln cap="flat" cmpd="sng" w="19050">
            <a:solidFill>
              <a:schemeClr val="dk2"/>
            </a:solidFill>
            <a:prstDash val="solid"/>
            <a:round/>
            <a:headEnd len="med" w="med" type="none"/>
            <a:tailEnd len="med" w="med" type="none"/>
          </a:ln>
        </p:spPr>
      </p:cxnSp>
      <p:cxnSp>
        <p:nvCxnSpPr>
          <p:cNvPr id="142" name="Google Shape;142;p19"/>
          <p:cNvCxnSpPr/>
          <p:nvPr/>
        </p:nvCxnSpPr>
        <p:spPr>
          <a:xfrm rot="10800000">
            <a:off x="5871350" y="1225399"/>
            <a:ext cx="15000" cy="3659400"/>
          </a:xfrm>
          <a:prstGeom prst="straightConnector1">
            <a:avLst/>
          </a:prstGeom>
          <a:noFill/>
          <a:ln cap="flat" cmpd="sng" w="19050">
            <a:solidFill>
              <a:schemeClr val="dk2"/>
            </a:solidFill>
            <a:prstDash val="solid"/>
            <a:round/>
            <a:headEnd len="med" w="med" type="none"/>
            <a:tailEnd len="med" w="med" type="none"/>
          </a:ln>
        </p:spPr>
      </p:cxnSp>
      <p:sp>
        <p:nvSpPr>
          <p:cNvPr id="143" name="Google Shape;143;p19"/>
          <p:cNvSpPr txBox="1"/>
          <p:nvPr/>
        </p:nvSpPr>
        <p:spPr>
          <a:xfrm>
            <a:off x="132450" y="538700"/>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2"/>
                </a:solidFill>
                <a:latin typeface="Raleway"/>
                <a:ea typeface="Raleway"/>
                <a:cs typeface="Raleway"/>
                <a:sym typeface="Raleway"/>
              </a:rPr>
              <a:t>Objectives/</a:t>
            </a:r>
            <a:r>
              <a:rPr lang="en" sz="2600">
                <a:solidFill>
                  <a:schemeClr val="dk2"/>
                </a:solidFill>
                <a:latin typeface="Raleway"/>
                <a:ea typeface="Raleway"/>
                <a:cs typeface="Raleway"/>
                <a:sym typeface="Raleway"/>
              </a:rPr>
              <a:t>Goals </a:t>
            </a:r>
            <a:endParaRPr/>
          </a:p>
        </p:txBody>
      </p:sp>
      <p:pic>
        <p:nvPicPr>
          <p:cNvPr id="144" name="Google Shape;144;p19" title="3390 Foxcroft Cir 24.mp3">
            <a:hlinkClick r:id="rId3"/>
          </p:cNvPr>
          <p:cNvPicPr preferRelativeResize="0"/>
          <p:nvPr/>
        </p:nvPicPr>
        <p:blipFill>
          <a:blip r:embed="rId4">
            <a:alphaModFix/>
          </a:blip>
          <a:stretch>
            <a:fillRect/>
          </a:stretch>
        </p:blipFill>
        <p:spPr>
          <a:xfrm>
            <a:off x="0" y="0"/>
            <a:ext cx="457200" cy="457200"/>
          </a:xfrm>
          <a:prstGeom prst="rect">
            <a:avLst/>
          </a:prstGeom>
          <a:noFill/>
          <a:ln>
            <a:noFill/>
          </a:ln>
        </p:spPr>
      </p:pic>
      <p:pic>
        <p:nvPicPr>
          <p:cNvPr id="145" name="Google Shape;145;p19"/>
          <p:cNvPicPr preferRelativeResize="0"/>
          <p:nvPr/>
        </p:nvPicPr>
        <p:blipFill>
          <a:blip r:embed="rId5">
            <a:alphaModFix/>
          </a:blip>
          <a:stretch>
            <a:fillRect/>
          </a:stretch>
        </p:blipFill>
        <p:spPr>
          <a:xfrm>
            <a:off x="8418153" y="0"/>
            <a:ext cx="725850" cy="9859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Specifications and Requirements</a:t>
            </a:r>
            <a:endParaRPr/>
          </a:p>
        </p:txBody>
      </p:sp>
      <p:sp>
        <p:nvSpPr>
          <p:cNvPr id="151" name="Google Shape;151;p20"/>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a:t>
            </a:r>
            <a:r>
              <a:rPr lang="en"/>
              <a:t> Smart Surveillance needs to </a:t>
            </a:r>
            <a:r>
              <a:rPr lang="en"/>
              <a:t>meet these standards:</a:t>
            </a:r>
            <a:endParaRPr/>
          </a:p>
          <a:p>
            <a:pPr indent="-311150" lvl="0" marL="457200" rtl="0" algn="l">
              <a:spcBef>
                <a:spcPts val="1200"/>
              </a:spcBef>
              <a:spcAft>
                <a:spcPts val="0"/>
              </a:spcAft>
              <a:buSzPts val="1300"/>
              <a:buChar char="●"/>
            </a:pPr>
            <a:r>
              <a:rPr lang="en"/>
              <a:t>Total Hub weighs 5 lbs or less</a:t>
            </a:r>
            <a:endParaRPr/>
          </a:p>
          <a:p>
            <a:pPr indent="-311150" lvl="0" marL="457200" rtl="0" algn="l">
              <a:spcBef>
                <a:spcPts val="0"/>
              </a:spcBef>
              <a:spcAft>
                <a:spcPts val="0"/>
              </a:spcAft>
              <a:buSzPts val="1300"/>
              <a:buChar char="●"/>
            </a:pPr>
            <a:r>
              <a:rPr lang="en"/>
              <a:t>Speakers produce sound at 80 dB or more</a:t>
            </a:r>
            <a:endParaRPr/>
          </a:p>
          <a:p>
            <a:pPr indent="-311150" lvl="0" marL="457200" rtl="0" algn="l">
              <a:spcBef>
                <a:spcPts val="0"/>
              </a:spcBef>
              <a:spcAft>
                <a:spcPts val="0"/>
              </a:spcAft>
              <a:buSzPts val="1300"/>
              <a:buChar char="●"/>
            </a:pPr>
            <a:r>
              <a:rPr lang="en"/>
              <a:t>System connects to cameras in less than 5 seconds</a:t>
            </a:r>
            <a:endParaRPr/>
          </a:p>
          <a:p>
            <a:pPr indent="-311150" lvl="0" marL="457200" rtl="0" algn="l">
              <a:spcBef>
                <a:spcPts val="0"/>
              </a:spcBef>
              <a:spcAft>
                <a:spcPts val="0"/>
              </a:spcAft>
              <a:buSzPts val="1300"/>
              <a:buChar char="●"/>
            </a:pPr>
            <a:r>
              <a:rPr lang="en"/>
              <a:t>System Detects people within 5 seconds of entering frame</a:t>
            </a:r>
            <a:endParaRPr/>
          </a:p>
        </p:txBody>
      </p:sp>
      <p:pic>
        <p:nvPicPr>
          <p:cNvPr id="152" name="Google Shape;152;p20" title="3390 Foxcroft Cir 19.mp3">
            <a:hlinkClick r:id="rId3"/>
          </p:cNvPr>
          <p:cNvPicPr preferRelativeResize="0"/>
          <p:nvPr/>
        </p:nvPicPr>
        <p:blipFill>
          <a:blip r:embed="rId4">
            <a:alphaModFix/>
          </a:blip>
          <a:stretch>
            <a:fillRect/>
          </a:stretch>
        </p:blipFill>
        <p:spPr>
          <a:xfrm>
            <a:off x="0" y="0"/>
            <a:ext cx="457200" cy="457200"/>
          </a:xfrm>
          <a:prstGeom prst="rect">
            <a:avLst/>
          </a:prstGeom>
          <a:noFill/>
          <a:ln>
            <a:noFill/>
          </a:ln>
        </p:spPr>
      </p:pic>
      <p:pic>
        <p:nvPicPr>
          <p:cNvPr id="153" name="Google Shape;153;p20"/>
          <p:cNvPicPr preferRelativeResize="0"/>
          <p:nvPr/>
        </p:nvPicPr>
        <p:blipFill>
          <a:blip r:embed="rId5">
            <a:alphaModFix/>
          </a:blip>
          <a:stretch>
            <a:fillRect/>
          </a:stretch>
        </p:blipFill>
        <p:spPr>
          <a:xfrm>
            <a:off x="8418153" y="0"/>
            <a:ext cx="725850" cy="985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1"/>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
              <a:t>Hardware</a:t>
            </a:r>
            <a:endParaRPr b="0"/>
          </a:p>
        </p:txBody>
      </p:sp>
      <p:pic>
        <p:nvPicPr>
          <p:cNvPr id="159" name="Google Shape;159;p21" title="Slide 24.mp3">
            <a:hlinkClick r:id="rId3"/>
          </p:cNvPr>
          <p:cNvPicPr preferRelativeResize="0"/>
          <p:nvPr/>
        </p:nvPicPr>
        <p:blipFill>
          <a:blip r:embed="rId4">
            <a:alphaModFix/>
          </a:blip>
          <a:stretch>
            <a:fillRect/>
          </a:stretch>
        </p:blipFill>
        <p:spPr>
          <a:xfrm>
            <a:off x="0" y="0"/>
            <a:ext cx="457200" cy="457200"/>
          </a:xfrm>
          <a:prstGeom prst="rect">
            <a:avLst/>
          </a:prstGeom>
          <a:noFill/>
          <a:ln>
            <a:noFill/>
          </a:ln>
        </p:spPr>
      </p:pic>
      <p:pic>
        <p:nvPicPr>
          <p:cNvPr id="160" name="Google Shape;160;p21"/>
          <p:cNvPicPr preferRelativeResize="0"/>
          <p:nvPr/>
        </p:nvPicPr>
        <p:blipFill>
          <a:blip r:embed="rId5">
            <a:alphaModFix/>
          </a:blip>
          <a:stretch>
            <a:fillRect/>
          </a:stretch>
        </p:blipFill>
        <p:spPr>
          <a:xfrm>
            <a:off x="8029575" y="0"/>
            <a:ext cx="1114425" cy="1114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